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0" r:id="rId3"/>
    <p:sldId id="270" r:id="rId4"/>
    <p:sldId id="273" r:id="rId5"/>
    <p:sldId id="276" r:id="rId6"/>
    <p:sldId id="278" r:id="rId7"/>
    <p:sldId id="279" r:id="rId8"/>
    <p:sldId id="280" r:id="rId9"/>
    <p:sldId id="277" r:id="rId10"/>
    <p:sldId id="281" r:id="rId11"/>
    <p:sldId id="283" r:id="rId12"/>
    <p:sldId id="291" r:id="rId13"/>
    <p:sldId id="274" r:id="rId14"/>
    <p:sldId id="275" r:id="rId15"/>
    <p:sldId id="284" r:id="rId16"/>
    <p:sldId id="285" r:id="rId17"/>
    <p:sldId id="286" r:id="rId18"/>
    <p:sldId id="287"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7143" autoAdjust="0"/>
  </p:normalViewPr>
  <p:slideViewPr>
    <p:cSldViewPr snapToGrid="0" showGuides="1">
      <p:cViewPr varScale="1">
        <p:scale>
          <a:sx n="83" d="100"/>
          <a:sy n="83" d="100"/>
        </p:scale>
        <p:origin x="228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C64D7-AB47-4658-8376-50F9199E0BA7}" type="datetimeFigureOut">
              <a:rPr lang="en-US" smtClean="0"/>
              <a:t>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7BCCD-2EF5-4BB3-8636-85D77FFB3860}" type="slidenum">
              <a:rPr lang="en-US" smtClean="0"/>
              <a:t>‹#›</a:t>
            </a:fld>
            <a:endParaRPr lang="en-US"/>
          </a:p>
        </p:txBody>
      </p:sp>
    </p:spTree>
    <p:extLst>
      <p:ext uri="{BB962C8B-B14F-4D97-AF65-F5344CB8AC3E}">
        <p14:creationId xmlns:p14="http://schemas.microsoft.com/office/powerpoint/2010/main" val="318615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a:t>
            </a:fld>
            <a:endParaRPr lang="en-US"/>
          </a:p>
        </p:txBody>
      </p:sp>
    </p:spTree>
    <p:extLst>
      <p:ext uri="{BB962C8B-B14F-4D97-AF65-F5344CB8AC3E}">
        <p14:creationId xmlns:p14="http://schemas.microsoft.com/office/powerpoint/2010/main" val="273139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10</a:t>
            </a:fld>
            <a:endParaRPr lang="en-US"/>
          </a:p>
        </p:txBody>
      </p:sp>
    </p:spTree>
    <p:extLst>
      <p:ext uri="{BB962C8B-B14F-4D97-AF65-F5344CB8AC3E}">
        <p14:creationId xmlns:p14="http://schemas.microsoft.com/office/powerpoint/2010/main" val="243058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11</a:t>
            </a:fld>
            <a:endParaRPr lang="en-US"/>
          </a:p>
        </p:txBody>
      </p:sp>
    </p:spTree>
    <p:extLst>
      <p:ext uri="{BB962C8B-B14F-4D97-AF65-F5344CB8AC3E}">
        <p14:creationId xmlns:p14="http://schemas.microsoft.com/office/powerpoint/2010/main" val="16110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12</a:t>
            </a:fld>
            <a:endParaRPr lang="en-US"/>
          </a:p>
        </p:txBody>
      </p:sp>
    </p:spTree>
    <p:extLst>
      <p:ext uri="{BB962C8B-B14F-4D97-AF65-F5344CB8AC3E}">
        <p14:creationId xmlns:p14="http://schemas.microsoft.com/office/powerpoint/2010/main" val="223322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13</a:t>
            </a:fld>
            <a:endParaRPr lang="en-US"/>
          </a:p>
        </p:txBody>
      </p:sp>
    </p:spTree>
    <p:extLst>
      <p:ext uri="{BB962C8B-B14F-4D97-AF65-F5344CB8AC3E}">
        <p14:creationId xmlns:p14="http://schemas.microsoft.com/office/powerpoint/2010/main" val="58530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14</a:t>
            </a:fld>
            <a:endParaRPr lang="en-US"/>
          </a:p>
        </p:txBody>
      </p:sp>
    </p:spTree>
    <p:extLst>
      <p:ext uri="{BB962C8B-B14F-4D97-AF65-F5344CB8AC3E}">
        <p14:creationId xmlns:p14="http://schemas.microsoft.com/office/powerpoint/2010/main" val="246254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you, Mr. President, as a man […] knowing all the pain, traumas and doubts of all the Poles, I and my children address our heartfelt plea to use your presidential clemency prerogative towards our husband and father, Witold </a:t>
            </a:r>
            <a:r>
              <a:rPr lang="en-US" sz="1200" kern="1200" dirty="0" err="1">
                <a:solidFill>
                  <a:schemeClr val="tx1"/>
                </a:solidFill>
                <a:effectLst/>
                <a:latin typeface="+mn-lt"/>
                <a:ea typeface="+mn-ea"/>
                <a:cs typeface="+mn-cs"/>
              </a:rPr>
              <a:t>Pilecki</a:t>
            </a:r>
            <a:r>
              <a:rPr lang="en-US" sz="1200" kern="1200" dirty="0">
                <a:solidFill>
                  <a:schemeClr val="tx1"/>
                </a:solidFill>
                <a:effectLst/>
                <a:latin typeface="+mn-lt"/>
                <a:ea typeface="+mn-ea"/>
                <a:cs typeface="+mn-cs"/>
              </a:rPr>
              <a:t>, who has been sentenced to death.</a:t>
            </a:r>
          </a:p>
          <a:p>
            <a:r>
              <a:rPr lang="en-US" sz="1200" kern="1200" dirty="0">
                <a:solidFill>
                  <a:schemeClr val="tx1"/>
                </a:solidFill>
                <a:effectLst/>
                <a:latin typeface="+mn-lt"/>
                <a:ea typeface="+mn-ea"/>
                <a:cs typeface="+mn-cs"/>
              </a:rPr>
              <a:t>For a long time, the hope of the future peaceful life with him was what kept us alive. We had not only love for him but also a devotion. He loved Poland with a love beyond all else.</a:t>
            </a:r>
          </a:p>
          <a:p>
            <a:r>
              <a:rPr lang="en-US" sz="1200" kern="1200" dirty="0">
                <a:solidFill>
                  <a:schemeClr val="tx1"/>
                </a:solidFill>
                <a:effectLst/>
                <a:latin typeface="+mn-lt"/>
                <a:ea typeface="+mn-ea"/>
                <a:cs typeface="+mn-cs"/>
              </a:rPr>
              <a:t>Until 1944, the fight for the liberation of the nation had filled his life. He worked clandestinely by way of the order of his superiors, he left for Auschwitz in order to organize a resistance organization there against German bestiality, to save human life. Having escaped from the camp, he devoted himself entirely to the pro-independence work, finalized by his participation in the Warsaw Uprising. We remained separated for nine years. All those deeds gave us strength to persevere and hope for the future life together […] We beg […] for mercy for our father and husband.</a:t>
            </a:r>
          </a:p>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15</a:t>
            </a:fld>
            <a:endParaRPr lang="en-US"/>
          </a:p>
        </p:txBody>
      </p:sp>
    </p:spTree>
    <p:extLst>
      <p:ext uri="{BB962C8B-B14F-4D97-AF65-F5344CB8AC3E}">
        <p14:creationId xmlns:p14="http://schemas.microsoft.com/office/powerpoint/2010/main" val="152486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16</a:t>
            </a:fld>
            <a:endParaRPr lang="en-US"/>
          </a:p>
        </p:txBody>
      </p:sp>
    </p:spTree>
    <p:extLst>
      <p:ext uri="{BB962C8B-B14F-4D97-AF65-F5344CB8AC3E}">
        <p14:creationId xmlns:p14="http://schemas.microsoft.com/office/powerpoint/2010/main" val="337552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17</a:t>
            </a:fld>
            <a:endParaRPr lang="en-US"/>
          </a:p>
        </p:txBody>
      </p:sp>
    </p:spTree>
    <p:extLst>
      <p:ext uri="{BB962C8B-B14F-4D97-AF65-F5344CB8AC3E}">
        <p14:creationId xmlns:p14="http://schemas.microsoft.com/office/powerpoint/2010/main" val="9681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18</a:t>
            </a:fld>
            <a:endParaRPr lang="en-US"/>
          </a:p>
        </p:txBody>
      </p:sp>
    </p:spTree>
    <p:extLst>
      <p:ext uri="{BB962C8B-B14F-4D97-AF65-F5344CB8AC3E}">
        <p14:creationId xmlns:p14="http://schemas.microsoft.com/office/powerpoint/2010/main" val="879834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19</a:t>
            </a:fld>
            <a:endParaRPr lang="en-US"/>
          </a:p>
        </p:txBody>
      </p:sp>
    </p:spTree>
    <p:extLst>
      <p:ext uri="{BB962C8B-B14F-4D97-AF65-F5344CB8AC3E}">
        <p14:creationId xmlns:p14="http://schemas.microsoft.com/office/powerpoint/2010/main" val="279760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2</a:t>
            </a:fld>
            <a:endParaRPr lang="en-US"/>
          </a:p>
        </p:txBody>
      </p:sp>
    </p:spTree>
    <p:extLst>
      <p:ext uri="{BB962C8B-B14F-4D97-AF65-F5344CB8AC3E}">
        <p14:creationId xmlns:p14="http://schemas.microsoft.com/office/powerpoint/2010/main" val="228699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3</a:t>
            </a:fld>
            <a:endParaRPr lang="en-US"/>
          </a:p>
        </p:txBody>
      </p:sp>
    </p:spTree>
    <p:extLst>
      <p:ext uri="{BB962C8B-B14F-4D97-AF65-F5344CB8AC3E}">
        <p14:creationId xmlns:p14="http://schemas.microsoft.com/office/powerpoint/2010/main" val="207065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4</a:t>
            </a:fld>
            <a:endParaRPr lang="en-US"/>
          </a:p>
        </p:txBody>
      </p:sp>
    </p:spTree>
    <p:extLst>
      <p:ext uri="{BB962C8B-B14F-4D97-AF65-F5344CB8AC3E}">
        <p14:creationId xmlns:p14="http://schemas.microsoft.com/office/powerpoint/2010/main" val="141820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5</a:t>
            </a:fld>
            <a:endParaRPr lang="en-US"/>
          </a:p>
        </p:txBody>
      </p:sp>
    </p:spTree>
    <p:extLst>
      <p:ext uri="{BB962C8B-B14F-4D97-AF65-F5344CB8AC3E}">
        <p14:creationId xmlns:p14="http://schemas.microsoft.com/office/powerpoint/2010/main" val="340534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6</a:t>
            </a:fld>
            <a:endParaRPr lang="en-US"/>
          </a:p>
        </p:txBody>
      </p:sp>
    </p:spTree>
    <p:extLst>
      <p:ext uri="{BB962C8B-B14F-4D97-AF65-F5344CB8AC3E}">
        <p14:creationId xmlns:p14="http://schemas.microsoft.com/office/powerpoint/2010/main" val="324434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7</a:t>
            </a:fld>
            <a:endParaRPr lang="en-US"/>
          </a:p>
        </p:txBody>
      </p:sp>
    </p:spTree>
    <p:extLst>
      <p:ext uri="{BB962C8B-B14F-4D97-AF65-F5344CB8AC3E}">
        <p14:creationId xmlns:p14="http://schemas.microsoft.com/office/powerpoint/2010/main" val="154200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8</a:t>
            </a:fld>
            <a:endParaRPr lang="en-US"/>
          </a:p>
        </p:txBody>
      </p:sp>
    </p:spTree>
    <p:extLst>
      <p:ext uri="{BB962C8B-B14F-4D97-AF65-F5344CB8AC3E}">
        <p14:creationId xmlns:p14="http://schemas.microsoft.com/office/powerpoint/2010/main" val="44429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7BCCD-2EF5-4BB3-8636-85D77FFB3860}" type="slidenum">
              <a:rPr lang="en-US" smtClean="0"/>
              <a:t>9</a:t>
            </a:fld>
            <a:endParaRPr lang="en-US"/>
          </a:p>
        </p:txBody>
      </p:sp>
    </p:spTree>
    <p:extLst>
      <p:ext uri="{BB962C8B-B14F-4D97-AF65-F5344CB8AC3E}">
        <p14:creationId xmlns:p14="http://schemas.microsoft.com/office/powerpoint/2010/main" val="57815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567A-F43C-4803-8665-CC2E915B6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695301-A632-4EAC-9CB5-4FA8FDD34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1E312-0CE5-454B-952F-6683C4E56ECA}"/>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5" name="Footer Placeholder 4">
            <a:extLst>
              <a:ext uri="{FF2B5EF4-FFF2-40B4-BE49-F238E27FC236}">
                <a16:creationId xmlns:a16="http://schemas.microsoft.com/office/drawing/2014/main" id="{0E098435-1B51-452B-978D-1C21A4864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BA736-D2EB-4F39-A474-2A814417D058}"/>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143620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279D-FA8E-497D-81DC-C2D5795BD2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2A4E08-F59D-4378-98A0-5FD165085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4F72D-1C78-4C5F-B89B-78D93A85F404}"/>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5" name="Footer Placeholder 4">
            <a:extLst>
              <a:ext uri="{FF2B5EF4-FFF2-40B4-BE49-F238E27FC236}">
                <a16:creationId xmlns:a16="http://schemas.microsoft.com/office/drawing/2014/main" id="{7A1605B7-1D9E-4933-8E84-4EB477B31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A4478-6683-433B-906E-369E8810C0C3}"/>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117996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0C5DF-7C59-4193-B80E-B71421AFD9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89C9C-3C45-4011-AFB2-599BBE6E74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B465D-932B-4298-AEC7-10D999F23B4B}"/>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5" name="Footer Placeholder 4">
            <a:extLst>
              <a:ext uri="{FF2B5EF4-FFF2-40B4-BE49-F238E27FC236}">
                <a16:creationId xmlns:a16="http://schemas.microsoft.com/office/drawing/2014/main" id="{D2323272-3DAA-4A9B-A3C8-3062076BB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A90B6-B12D-4BCE-AE10-C6D753E00BB2}"/>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75776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77D-E472-40F8-AF32-320259F4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5F521-D128-4424-92A7-48741211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41C91-B366-4654-9EFA-E8DF517D1AE2}"/>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5" name="Footer Placeholder 4">
            <a:extLst>
              <a:ext uri="{FF2B5EF4-FFF2-40B4-BE49-F238E27FC236}">
                <a16:creationId xmlns:a16="http://schemas.microsoft.com/office/drawing/2014/main" id="{6DC6D4BF-D8AA-4D01-B80A-AA5297F91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5876C-23A3-4C6C-899F-30ADD30ADB9A}"/>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118197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5BFB-C1F3-4370-A0EB-CF1EFFFD8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970036-F1D3-4BF6-A1D9-E42396B7C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20D06-ED0A-4686-83E3-91F09F8BFDDE}"/>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5" name="Footer Placeholder 4">
            <a:extLst>
              <a:ext uri="{FF2B5EF4-FFF2-40B4-BE49-F238E27FC236}">
                <a16:creationId xmlns:a16="http://schemas.microsoft.com/office/drawing/2014/main" id="{943FC42C-6C3F-4614-91A3-C0685C942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30ECD-E6D5-47C7-AB3C-254DAAB52F53}"/>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4042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7703-3DA8-4E84-9418-21D205816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7D002-E52C-471C-BA31-C4D8367B17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81D2C5-1F3F-47B4-845F-302934A73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1B986-02A0-4586-A471-29618A51A9F3}"/>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6" name="Footer Placeholder 5">
            <a:extLst>
              <a:ext uri="{FF2B5EF4-FFF2-40B4-BE49-F238E27FC236}">
                <a16:creationId xmlns:a16="http://schemas.microsoft.com/office/drawing/2014/main" id="{076050FD-5302-4E34-AA0B-14308ED1F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6985B-ECC2-412D-AE3F-F956116E8E7E}"/>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275981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349E-D5DC-4E4D-B8EF-FD65DD842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924D71-3B9A-44F8-BA5D-F07A0C598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97E823-EEC4-48DB-892B-5D0C9970E8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91FDF-35DB-452F-9337-F88E02849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772FB8-F09A-4FAE-8B9D-256B9FC21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7B728-1DFD-44D5-BB81-DAEB5B44A723}"/>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8" name="Footer Placeholder 7">
            <a:extLst>
              <a:ext uri="{FF2B5EF4-FFF2-40B4-BE49-F238E27FC236}">
                <a16:creationId xmlns:a16="http://schemas.microsoft.com/office/drawing/2014/main" id="{77E2560C-5BD0-44B8-A308-C0D2E50C4F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8804D-57EA-4BC5-B463-743C779C8B99}"/>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258646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3FEC-3ED1-4A84-BBBE-6E384567A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24C3F6-7340-48B5-A6BA-3BBC90E8E7E2}"/>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4" name="Footer Placeholder 3">
            <a:extLst>
              <a:ext uri="{FF2B5EF4-FFF2-40B4-BE49-F238E27FC236}">
                <a16:creationId xmlns:a16="http://schemas.microsoft.com/office/drawing/2014/main" id="{A503074D-262D-4E41-B31F-135F659043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12AC64-E9E8-40F6-9CFC-28576F04913F}"/>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337607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9471D-23EF-47BF-A5C9-B99EFA002BF3}"/>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3" name="Footer Placeholder 2">
            <a:extLst>
              <a:ext uri="{FF2B5EF4-FFF2-40B4-BE49-F238E27FC236}">
                <a16:creationId xmlns:a16="http://schemas.microsoft.com/office/drawing/2014/main" id="{295B8A00-B810-40E3-B1BC-F71B7FED7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7426E5-51A4-4204-82AE-B64277FFD205}"/>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186003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4923-7DE6-42B4-BAAC-E1BCD009B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AD5BC-C474-4603-A7E4-E8AEEF473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8B85AB-C2BE-4BB6-8FBB-3DF9104B0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BBB1C5-6FE1-4075-A770-813FD82974D4}"/>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6" name="Footer Placeholder 5">
            <a:extLst>
              <a:ext uri="{FF2B5EF4-FFF2-40B4-BE49-F238E27FC236}">
                <a16:creationId xmlns:a16="http://schemas.microsoft.com/office/drawing/2014/main" id="{3567A0D2-51B9-4E5B-AAB4-68EF2E8D1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1F1B4-C53D-4AB2-B435-C4DA3D198AD7}"/>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86332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258A-A469-4A03-AA75-8C3AB8092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1FE7FD-7742-4A71-864A-5DF5C6E1F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0FDD34-CC3C-46EE-8EE9-BDB11A2D0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049A9-7081-4CD1-A9BE-6F06D2E0796D}"/>
              </a:ext>
            </a:extLst>
          </p:cNvPr>
          <p:cNvSpPr>
            <a:spLocks noGrp="1"/>
          </p:cNvSpPr>
          <p:nvPr>
            <p:ph type="dt" sz="half" idx="10"/>
          </p:nvPr>
        </p:nvSpPr>
        <p:spPr/>
        <p:txBody>
          <a:bodyPr/>
          <a:lstStyle/>
          <a:p>
            <a:fld id="{410D5C44-8197-4B0A-970D-419604139CF6}" type="datetimeFigureOut">
              <a:rPr lang="en-US" smtClean="0"/>
              <a:t>1/27/20</a:t>
            </a:fld>
            <a:endParaRPr lang="en-US"/>
          </a:p>
        </p:txBody>
      </p:sp>
      <p:sp>
        <p:nvSpPr>
          <p:cNvPr id="6" name="Footer Placeholder 5">
            <a:extLst>
              <a:ext uri="{FF2B5EF4-FFF2-40B4-BE49-F238E27FC236}">
                <a16:creationId xmlns:a16="http://schemas.microsoft.com/office/drawing/2014/main" id="{E8C7962C-73D4-461A-98A5-2C5A34A83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789ED-B72E-417F-AA7A-1D9ACB3C21E3}"/>
              </a:ext>
            </a:extLst>
          </p:cNvPr>
          <p:cNvSpPr>
            <a:spLocks noGrp="1"/>
          </p:cNvSpPr>
          <p:nvPr>
            <p:ph type="sldNum" sz="quarter" idx="12"/>
          </p:nvPr>
        </p:nvSpPr>
        <p:spPr/>
        <p:txBody>
          <a:bodyPr/>
          <a:lstStyle/>
          <a:p>
            <a:fld id="{FC8F2327-C4D5-480B-93D0-C9C9B14D8C38}" type="slidenum">
              <a:rPr lang="en-US" smtClean="0"/>
              <a:t>‹#›</a:t>
            </a:fld>
            <a:endParaRPr lang="en-US"/>
          </a:p>
        </p:txBody>
      </p:sp>
    </p:spTree>
    <p:extLst>
      <p:ext uri="{BB962C8B-B14F-4D97-AF65-F5344CB8AC3E}">
        <p14:creationId xmlns:p14="http://schemas.microsoft.com/office/powerpoint/2010/main" val="336420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5B62F-55B3-46A0-BA25-9A55FA595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8738D-DA90-4CDD-83FA-DE726C10F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16765-2B22-4DE8-8B7C-9AACBCDB2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D5C44-8197-4B0A-970D-419604139CF6}" type="datetimeFigureOut">
              <a:rPr lang="en-US" smtClean="0"/>
              <a:t>1/27/20</a:t>
            </a:fld>
            <a:endParaRPr lang="en-US"/>
          </a:p>
        </p:txBody>
      </p:sp>
      <p:sp>
        <p:nvSpPr>
          <p:cNvPr id="5" name="Footer Placeholder 4">
            <a:extLst>
              <a:ext uri="{FF2B5EF4-FFF2-40B4-BE49-F238E27FC236}">
                <a16:creationId xmlns:a16="http://schemas.microsoft.com/office/drawing/2014/main" id="{631F9FF9-5721-49A8-B92C-8529041DC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87465F-90BA-4E96-B214-312B40C01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F2327-C4D5-480B-93D0-C9C9B14D8C38}" type="slidenum">
              <a:rPr lang="en-US" smtClean="0"/>
              <a:t>‹#›</a:t>
            </a:fld>
            <a:endParaRPr lang="en-US"/>
          </a:p>
        </p:txBody>
      </p:sp>
    </p:spTree>
    <p:extLst>
      <p:ext uri="{BB962C8B-B14F-4D97-AF65-F5344CB8AC3E}">
        <p14:creationId xmlns:p14="http://schemas.microsoft.com/office/powerpoint/2010/main" val="369925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3" Type="http://schemas.openxmlformats.org/officeDocument/2006/relationships/image" Target="../media/image33.jpg"/><Relationship Id="rId7" Type="http://schemas.openxmlformats.org/officeDocument/2006/relationships/image" Target="../media/image37.jpg"/><Relationship Id="rId12"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ate in front of a building&#10;&#10;Description automatically generated">
            <a:extLst>
              <a:ext uri="{FF2B5EF4-FFF2-40B4-BE49-F238E27FC236}">
                <a16:creationId xmlns:a16="http://schemas.microsoft.com/office/drawing/2014/main" id="{6C62D50C-563C-4348-97AD-18270F37309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6190" b="8810"/>
          <a:stretch/>
        </p:blipFill>
        <p:spPr>
          <a:xfrm>
            <a:off x="20" y="-764274"/>
            <a:ext cx="12191980" cy="6857999"/>
          </a:xfrm>
          <a:prstGeom prst="rect">
            <a:avLst/>
          </a:prstGeom>
        </p:spPr>
      </p:pic>
      <p:sp>
        <p:nvSpPr>
          <p:cNvPr id="2" name="Title 1">
            <a:extLst>
              <a:ext uri="{FF2B5EF4-FFF2-40B4-BE49-F238E27FC236}">
                <a16:creationId xmlns:a16="http://schemas.microsoft.com/office/drawing/2014/main" id="{4E058B6D-B330-4F7B-AA1B-7E0780046EF2}"/>
              </a:ext>
            </a:extLst>
          </p:cNvPr>
          <p:cNvSpPr>
            <a:spLocks noGrp="1"/>
          </p:cNvSpPr>
          <p:nvPr>
            <p:ph type="ctrTitle"/>
          </p:nvPr>
        </p:nvSpPr>
        <p:spPr>
          <a:xfrm>
            <a:off x="4387349" y="1200152"/>
            <a:ext cx="6897171" cy="4457696"/>
          </a:xfrm>
        </p:spPr>
        <p:txBody>
          <a:bodyPr vert="horz" lIns="91440" tIns="45720" rIns="91440" bIns="45720" rtlCol="0" anchor="ctr">
            <a:normAutofit/>
          </a:bodyPr>
          <a:lstStyle/>
          <a:p>
            <a:pPr algn="l"/>
            <a:r>
              <a:rPr lang="en-US" sz="7400" dirty="0">
                <a:solidFill>
                  <a:srgbClr val="FFFFFF"/>
                </a:solidFill>
              </a:rPr>
              <a:t>An everyday man turned volunteer for Auschwitz?</a:t>
            </a:r>
          </a:p>
        </p:txBody>
      </p:sp>
      <p:cxnSp>
        <p:nvCxnSpPr>
          <p:cNvPr id="33" name="Straight Connector 25">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8529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pl-PL" sz="2800" dirty="0" err="1"/>
              <a:t>Further</a:t>
            </a:r>
            <a:r>
              <a:rPr lang="pl-PL" sz="2800" dirty="0"/>
              <a:t> </a:t>
            </a:r>
            <a:r>
              <a:rPr lang="pl-PL" sz="2800" dirty="0" err="1"/>
              <a:t>Wartime</a:t>
            </a:r>
            <a:r>
              <a:rPr lang="pl-PL" sz="2800" dirty="0"/>
              <a:t> </a:t>
            </a:r>
            <a:r>
              <a:rPr lang="pl-PL" sz="2800" dirty="0" err="1"/>
              <a:t>Activities</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186922" y="2763971"/>
            <a:ext cx="4207657" cy="4275787"/>
          </a:xfrm>
        </p:spPr>
        <p:txBody>
          <a:bodyPr>
            <a:normAutofit/>
          </a:bodyPr>
          <a:lstStyle/>
          <a:p>
            <a:r>
              <a:rPr lang="pl-PL" sz="2000" dirty="0" err="1"/>
              <a:t>Back</a:t>
            </a:r>
            <a:r>
              <a:rPr lang="pl-PL" sz="2000" dirty="0"/>
              <a:t> to </a:t>
            </a:r>
            <a:r>
              <a:rPr lang="pl-PL" sz="2000" dirty="0" err="1"/>
              <a:t>work</a:t>
            </a:r>
            <a:r>
              <a:rPr lang="pl-PL" sz="2000" dirty="0"/>
              <a:t> in </a:t>
            </a:r>
            <a:r>
              <a:rPr lang="pl-PL" sz="2000" dirty="0" err="1"/>
              <a:t>intelligence</a:t>
            </a:r>
            <a:r>
              <a:rPr lang="pl-PL" sz="2000" dirty="0"/>
              <a:t>: Niepodległość – NIE</a:t>
            </a:r>
          </a:p>
          <a:p>
            <a:r>
              <a:rPr lang="pl-PL" sz="2000" dirty="0" err="1"/>
              <a:t>Warsaw</a:t>
            </a:r>
            <a:r>
              <a:rPr lang="pl-PL" sz="2000" dirty="0"/>
              <a:t> </a:t>
            </a:r>
            <a:r>
              <a:rPr lang="pl-PL" sz="2000" dirty="0" err="1"/>
              <a:t>Uprising</a:t>
            </a:r>
            <a:endParaRPr lang="pl-PL" sz="2000" dirty="0"/>
          </a:p>
          <a:p>
            <a:r>
              <a:rPr lang="pl-PL" sz="2000" dirty="0"/>
              <a:t>Murnau POW </a:t>
            </a:r>
            <a:r>
              <a:rPr lang="pl-PL" sz="2000" dirty="0" err="1"/>
              <a:t>camp</a:t>
            </a:r>
            <a:endParaRPr lang="pl-PL" sz="2000" dirty="0"/>
          </a:p>
          <a:p>
            <a:r>
              <a:rPr lang="pl-PL" sz="2000" dirty="0"/>
              <a:t>2nd </a:t>
            </a:r>
            <a:r>
              <a:rPr lang="pl-PL" sz="2000" dirty="0" err="1"/>
              <a:t>Polish</a:t>
            </a:r>
            <a:r>
              <a:rPr lang="pl-PL" sz="2000" dirty="0"/>
              <a:t> </a:t>
            </a:r>
            <a:r>
              <a:rPr lang="pl-PL" sz="2000" dirty="0" err="1"/>
              <a:t>Corps</a:t>
            </a:r>
            <a:r>
              <a:rPr lang="pl-PL" sz="2000" dirty="0"/>
              <a:t> in </a:t>
            </a:r>
            <a:r>
              <a:rPr lang="pl-PL" sz="2000" dirty="0" err="1"/>
              <a:t>Italy</a:t>
            </a:r>
            <a:r>
              <a:rPr lang="pl-PL" sz="2000" dirty="0"/>
              <a:t> (Porto San Giorgio and Pilecki Report 1945)</a:t>
            </a:r>
          </a:p>
          <a:p>
            <a:pPr marL="0" indent="0">
              <a:buNone/>
            </a:pPr>
            <a:endParaRPr lang="en-US" sz="2000" dirty="0"/>
          </a:p>
        </p:txBody>
      </p:sp>
      <p:pic>
        <p:nvPicPr>
          <p:cNvPr id="6" name="Picture 5" descr="A vintage photo of a group of people in uniform&#10;&#10;Description automatically generated">
            <a:extLst>
              <a:ext uri="{FF2B5EF4-FFF2-40B4-BE49-F238E27FC236}">
                <a16:creationId xmlns:a16="http://schemas.microsoft.com/office/drawing/2014/main" id="{40D61744-D3A8-4AC6-81EB-968EC0C3D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419" y="1509195"/>
            <a:ext cx="3884660" cy="5158912"/>
          </a:xfrm>
          <a:prstGeom prst="rect">
            <a:avLst/>
          </a:prstGeom>
          <a:effectLst>
            <a:outerShdw blurRad="63500" sx="102000" sy="102000" algn="ctr" rotWithShape="0">
              <a:prstClr val="black">
                <a:alpha val="40000"/>
              </a:prstClr>
            </a:outerShdw>
          </a:effectLst>
        </p:spPr>
      </p:pic>
      <p:pic>
        <p:nvPicPr>
          <p:cNvPr id="11" name="Picture 10" descr="A person standing in front of a window&#10;&#10;Description automatically generated">
            <a:extLst>
              <a:ext uri="{FF2B5EF4-FFF2-40B4-BE49-F238E27FC236}">
                <a16:creationId xmlns:a16="http://schemas.microsoft.com/office/drawing/2014/main" id="{E68F6384-B10C-4748-8F18-67A09873E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561" y="405496"/>
            <a:ext cx="2858428" cy="41247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1709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60960" y="357174"/>
            <a:ext cx="4532376" cy="1889609"/>
          </a:xfrm>
          <a:noFill/>
          <a:ln w="19050">
            <a:solidFill>
              <a:schemeClr val="tx1"/>
            </a:solidFill>
          </a:ln>
        </p:spPr>
        <p:txBody>
          <a:bodyPr wrap="square" anchor="ctr">
            <a:normAutofit/>
          </a:bodyPr>
          <a:lstStyle/>
          <a:p>
            <a:pPr algn="ctr"/>
            <a:r>
              <a:rPr lang="en-US" sz="3100" dirty="0"/>
              <a:t>investigation with torture </a:t>
            </a:r>
            <a:br>
              <a:rPr lang="pl-PL" sz="3100" dirty="0"/>
            </a:br>
            <a:r>
              <a:rPr lang="en-US" sz="3100" dirty="0"/>
              <a:t>May 13, 1947 – </a:t>
            </a:r>
            <a:br>
              <a:rPr lang="pl-PL" sz="3100" dirty="0"/>
            </a:br>
            <a:r>
              <a:rPr lang="pl-PL" sz="3100" dirty="0"/>
              <a:t>Decem</a:t>
            </a:r>
            <a:r>
              <a:rPr lang="en-US" sz="3100" dirty="0" err="1"/>
              <a:t>ber</a:t>
            </a:r>
            <a:r>
              <a:rPr lang="en-US" sz="3100" dirty="0"/>
              <a:t> </a:t>
            </a:r>
            <a:r>
              <a:rPr lang="pl-PL" sz="3100" dirty="0"/>
              <a:t>3</a:t>
            </a:r>
            <a:r>
              <a:rPr lang="en-US" sz="3100" dirty="0"/>
              <a:t>, 1947</a:t>
            </a:r>
            <a:br>
              <a:rPr lang="en-US" sz="2800" dirty="0"/>
            </a:b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457938" y="2603957"/>
            <a:ext cx="3949868" cy="3896869"/>
          </a:xfrm>
        </p:spPr>
        <p:txBody>
          <a:bodyPr>
            <a:normAutofit/>
          </a:bodyPr>
          <a:lstStyle/>
          <a:p>
            <a:r>
              <a:rPr lang="en-US" sz="1600" dirty="0"/>
              <a:t>A letter</a:t>
            </a:r>
            <a:r>
              <a:rPr lang="pl-PL" sz="1600" dirty="0"/>
              <a:t>-</a:t>
            </a:r>
            <a:r>
              <a:rPr lang="pl-PL" sz="1600" dirty="0" err="1"/>
              <a:t>poem</a:t>
            </a:r>
            <a:r>
              <a:rPr lang="en-US" sz="1600" dirty="0"/>
              <a:t> to Colonel R</a:t>
            </a:r>
            <a:r>
              <a:rPr lang="pl-PL" sz="1600" dirty="0" err="1"/>
              <a:t>óżański</a:t>
            </a:r>
            <a:r>
              <a:rPr lang="pl-PL" sz="1600" dirty="0"/>
              <a:t> 14 May 1947</a:t>
            </a:r>
          </a:p>
          <a:p>
            <a:r>
              <a:rPr lang="pl-PL" sz="1600" dirty="0"/>
              <a:t>Różański </a:t>
            </a:r>
            <a:r>
              <a:rPr lang="pl-PL" sz="1600" dirty="0" err="1"/>
              <a:t>hides</a:t>
            </a:r>
            <a:r>
              <a:rPr lang="pl-PL" sz="1600" dirty="0"/>
              <a:t> </a:t>
            </a:r>
            <a:r>
              <a:rPr lang="pl-PL" sz="1600" dirty="0" err="1"/>
              <a:t>Witold’s</a:t>
            </a:r>
            <a:r>
              <a:rPr lang="pl-PL" sz="1600" dirty="0"/>
              <a:t> Report</a:t>
            </a:r>
          </a:p>
          <a:p>
            <a:r>
              <a:rPr lang="pl-PL" sz="1600" dirty="0" err="1"/>
              <a:t>Taking</a:t>
            </a:r>
            <a:r>
              <a:rPr lang="pl-PL" sz="1600" dirty="0"/>
              <a:t> the </a:t>
            </a:r>
            <a:r>
              <a:rPr lang="pl-PL" sz="1600" dirty="0" err="1"/>
              <a:t>blame</a:t>
            </a:r>
            <a:r>
              <a:rPr lang="pl-PL" sz="1600" dirty="0"/>
              <a:t> </a:t>
            </a:r>
            <a:r>
              <a:rPr lang="pl-PL" sz="1600" dirty="0" err="1"/>
              <a:t>solely</a:t>
            </a:r>
            <a:r>
              <a:rPr lang="pl-PL" sz="1600" dirty="0"/>
              <a:t> on </a:t>
            </a:r>
            <a:r>
              <a:rPr lang="pl-PL" sz="1600" dirty="0" err="1"/>
              <a:t>himself</a:t>
            </a:r>
            <a:endParaRPr lang="pl-PL" sz="1600" dirty="0"/>
          </a:p>
          <a:p>
            <a:r>
              <a:rPr lang="en-US" sz="1600" dirty="0"/>
              <a:t>The indictment </a:t>
            </a:r>
            <a:r>
              <a:rPr lang="pl-PL" sz="1600" dirty="0"/>
              <a:t>(</a:t>
            </a:r>
            <a:r>
              <a:rPr lang="en-US" sz="1600" dirty="0"/>
              <a:t>December 11, 1947</a:t>
            </a:r>
            <a:r>
              <a:rPr lang="pl-PL" sz="1600" dirty="0"/>
              <a:t>) </a:t>
            </a:r>
            <a:r>
              <a:rPr lang="en-US" sz="1600" dirty="0"/>
              <a:t>The introduction to it prefigurated the reasoning of the authorities at the trial. </a:t>
            </a:r>
            <a:endParaRPr lang="pl-PL" sz="1600" dirty="0"/>
          </a:p>
          <a:p>
            <a:r>
              <a:rPr lang="en-US" sz="1600" dirty="0" err="1"/>
              <a:t>Pilecki’s</a:t>
            </a:r>
            <a:r>
              <a:rPr lang="en-US" sz="1600" dirty="0"/>
              <a:t> group </a:t>
            </a:r>
            <a:r>
              <a:rPr lang="pl-PL" sz="1600" dirty="0"/>
              <a:t>= „</a:t>
            </a:r>
            <a:r>
              <a:rPr lang="en-US" sz="1600" dirty="0"/>
              <a:t>an espionage ring managed by the residents of the intelligence of the General Anders’ Second Corps, whose aim was to inform Anders’ Corps about the entirety of political changes in Poland on the basis classified civilian and military information and documents.</a:t>
            </a:r>
            <a:r>
              <a:rPr lang="pl-PL" sz="1600" dirty="0"/>
              <a:t>”</a:t>
            </a:r>
            <a:r>
              <a:rPr lang="en-US" sz="1600" dirty="0"/>
              <a:t> </a:t>
            </a:r>
          </a:p>
        </p:txBody>
      </p:sp>
      <p:pic>
        <p:nvPicPr>
          <p:cNvPr id="6" name="Picture 5" descr="A close up of text on a white background&#10;&#10;Description automatically generated">
            <a:extLst>
              <a:ext uri="{FF2B5EF4-FFF2-40B4-BE49-F238E27FC236}">
                <a16:creationId xmlns:a16="http://schemas.microsoft.com/office/drawing/2014/main" id="{C79AE3F2-FBE0-4DBB-9910-9F6AB46B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256" y="44754"/>
            <a:ext cx="3810000" cy="2914650"/>
          </a:xfrm>
          <a:prstGeom prst="rect">
            <a:avLst/>
          </a:prstGeom>
        </p:spPr>
      </p:pic>
      <p:pic>
        <p:nvPicPr>
          <p:cNvPr id="5" name="Picture 4" descr="A close up of a newspaper&#10;&#10;Description automatically generated">
            <a:extLst>
              <a:ext uri="{FF2B5EF4-FFF2-40B4-BE49-F238E27FC236}">
                <a16:creationId xmlns:a16="http://schemas.microsoft.com/office/drawing/2014/main" id="{C8C407BE-8B24-44AB-9BAD-38D6FE9E2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865" y="788094"/>
            <a:ext cx="4344135" cy="6025152"/>
          </a:xfrm>
          <a:prstGeom prst="rect">
            <a:avLst/>
          </a:prstGeom>
        </p:spPr>
      </p:pic>
    </p:spTree>
    <p:extLst>
      <p:ext uri="{BB962C8B-B14F-4D97-AF65-F5344CB8AC3E}">
        <p14:creationId xmlns:p14="http://schemas.microsoft.com/office/powerpoint/2010/main" val="15452362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60960" y="357174"/>
            <a:ext cx="4532376" cy="1889609"/>
          </a:xfrm>
          <a:noFill/>
          <a:ln w="19050">
            <a:solidFill>
              <a:schemeClr val="tx1"/>
            </a:solidFill>
          </a:ln>
        </p:spPr>
        <p:txBody>
          <a:bodyPr wrap="square" anchor="ctr">
            <a:normAutofit/>
          </a:bodyPr>
          <a:lstStyle/>
          <a:p>
            <a:pPr algn="ctr"/>
            <a:r>
              <a:rPr lang="en-US" sz="3100" dirty="0"/>
              <a:t>investigation with torture </a:t>
            </a:r>
            <a:br>
              <a:rPr lang="pl-PL" sz="3100" dirty="0"/>
            </a:br>
            <a:r>
              <a:rPr lang="en-US" sz="3100" dirty="0"/>
              <a:t>May 13, 1947 – </a:t>
            </a:r>
            <a:br>
              <a:rPr lang="pl-PL" sz="3100" dirty="0"/>
            </a:br>
            <a:r>
              <a:rPr lang="pl-PL" sz="3100" dirty="0"/>
              <a:t>Decem</a:t>
            </a:r>
            <a:r>
              <a:rPr lang="en-US" sz="3100" dirty="0" err="1"/>
              <a:t>ber</a:t>
            </a:r>
            <a:r>
              <a:rPr lang="en-US" sz="3100" dirty="0"/>
              <a:t> </a:t>
            </a:r>
            <a:r>
              <a:rPr lang="pl-PL" sz="3100" dirty="0"/>
              <a:t>3</a:t>
            </a:r>
            <a:r>
              <a:rPr lang="en-US" sz="3100" dirty="0"/>
              <a:t>, 1947</a:t>
            </a:r>
            <a:br>
              <a:rPr lang="en-US" sz="2800" dirty="0"/>
            </a:b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457938" y="2603957"/>
            <a:ext cx="3949868" cy="3896869"/>
          </a:xfrm>
        </p:spPr>
        <p:txBody>
          <a:bodyPr>
            <a:normAutofit/>
          </a:bodyPr>
          <a:lstStyle/>
          <a:p>
            <a:r>
              <a:rPr lang="en-US" sz="2000" dirty="0"/>
              <a:t>A letter</a:t>
            </a:r>
            <a:r>
              <a:rPr lang="pl-PL" sz="2000" dirty="0"/>
              <a:t>-</a:t>
            </a:r>
            <a:r>
              <a:rPr lang="pl-PL" sz="2000" dirty="0" err="1"/>
              <a:t>poem</a:t>
            </a:r>
            <a:r>
              <a:rPr lang="en-US" sz="2000" dirty="0"/>
              <a:t> to Colonel R</a:t>
            </a:r>
            <a:r>
              <a:rPr lang="pl-PL" sz="2000" dirty="0" err="1"/>
              <a:t>óżański</a:t>
            </a:r>
            <a:r>
              <a:rPr lang="pl-PL" sz="2000" dirty="0"/>
              <a:t> 14 May 1947</a:t>
            </a:r>
            <a:endParaRPr lang="en-US" sz="2000" dirty="0"/>
          </a:p>
          <a:p>
            <a:r>
              <a:rPr lang="en-US" sz="2000" dirty="0"/>
              <a:t>Written at the Ministry of Public Security May 14, 1947 </a:t>
            </a:r>
          </a:p>
          <a:p>
            <a:r>
              <a:rPr lang="pl-PL" sz="2000" dirty="0"/>
              <a:t>For </a:t>
            </a:r>
            <a:r>
              <a:rPr lang="pl-PL" sz="2000" dirty="0" err="1"/>
              <a:t>Mr</a:t>
            </a:r>
            <a:r>
              <a:rPr lang="pl-PL" sz="2000" dirty="0"/>
              <a:t>. Col. Różański</a:t>
            </a:r>
            <a:endParaRPr lang="en-US" sz="2000" dirty="0"/>
          </a:p>
          <a:p>
            <a:endParaRPr lang="pl-PL" sz="2000" dirty="0"/>
          </a:p>
        </p:txBody>
      </p:sp>
      <p:sp>
        <p:nvSpPr>
          <p:cNvPr id="4" name="TextBox 3">
            <a:extLst>
              <a:ext uri="{FF2B5EF4-FFF2-40B4-BE49-F238E27FC236}">
                <a16:creationId xmlns:a16="http://schemas.microsoft.com/office/drawing/2014/main" id="{C56F9514-D6AA-4B8D-BB4E-4C58FBB0BBBE}"/>
              </a:ext>
            </a:extLst>
          </p:cNvPr>
          <p:cNvSpPr txBox="1"/>
          <p:nvPr/>
        </p:nvSpPr>
        <p:spPr>
          <a:xfrm>
            <a:off x="5112234" y="80682"/>
            <a:ext cx="6734625" cy="6740307"/>
          </a:xfrm>
          <a:prstGeom prst="rect">
            <a:avLst/>
          </a:prstGeom>
          <a:noFill/>
        </p:spPr>
        <p:txBody>
          <a:bodyPr wrap="square" rtlCol="0">
            <a:spAutoFit/>
          </a:bodyPr>
          <a:lstStyle/>
          <a:p>
            <a:r>
              <a:rPr lang="en-US" dirty="0">
                <a:solidFill>
                  <a:schemeClr val="bg1"/>
                </a:solidFill>
              </a:rPr>
              <a:t>Although my skin was unblemished – my soul </a:t>
            </a:r>
          </a:p>
          <a:p>
            <a:r>
              <a:rPr lang="en-US" dirty="0">
                <a:solidFill>
                  <a:schemeClr val="bg1"/>
                </a:solidFill>
              </a:rPr>
              <a:t>Has been eaten by leprosy – but leaving the body alone</a:t>
            </a:r>
          </a:p>
          <a:p>
            <a:r>
              <a:rPr lang="en-US" dirty="0">
                <a:solidFill>
                  <a:schemeClr val="bg1"/>
                </a:solidFill>
              </a:rPr>
              <a:t>Walking the streets I carried – the plague within me…</a:t>
            </a:r>
          </a:p>
          <a:p>
            <a:r>
              <a:rPr lang="en-US" dirty="0">
                <a:solidFill>
                  <a:schemeClr val="bg1"/>
                </a:solidFill>
              </a:rPr>
              <a:t>Unbeknownst to a friend, who insisted on me </a:t>
            </a:r>
          </a:p>
          <a:p>
            <a:r>
              <a:rPr lang="en-US" dirty="0">
                <a:solidFill>
                  <a:schemeClr val="bg1"/>
                </a:solidFill>
              </a:rPr>
              <a:t>Joining him and his wife for an afternoon tea,</a:t>
            </a:r>
          </a:p>
          <a:p>
            <a:r>
              <a:rPr lang="en-US" dirty="0">
                <a:solidFill>
                  <a:schemeClr val="bg1"/>
                </a:solidFill>
              </a:rPr>
              <a:t>He endangered himself with his all family –</a:t>
            </a:r>
          </a:p>
          <a:p>
            <a:r>
              <a:rPr lang="en-US" dirty="0">
                <a:solidFill>
                  <a:schemeClr val="bg1"/>
                </a:solidFill>
              </a:rPr>
              <a:t>So I sat there – a cup in my hand – (avoiding their eyes </a:t>
            </a:r>
          </a:p>
          <a:p>
            <a:r>
              <a:rPr lang="en-US" dirty="0">
                <a:solidFill>
                  <a:schemeClr val="bg1"/>
                </a:solidFill>
              </a:rPr>
              <a:t>When asked about my profession, mentioning </a:t>
            </a:r>
          </a:p>
          <a:p>
            <a:r>
              <a:rPr lang="en-US" dirty="0">
                <a:solidFill>
                  <a:schemeClr val="bg1"/>
                </a:solidFill>
              </a:rPr>
              <a:t>Writing, painting or sculpting as my occupation) –</a:t>
            </a:r>
          </a:p>
          <a:p>
            <a:r>
              <a:rPr lang="en-US" dirty="0" err="1">
                <a:solidFill>
                  <a:schemeClr val="bg1"/>
                </a:solidFill>
              </a:rPr>
              <a:t>‘Twas</a:t>
            </a:r>
            <a:r>
              <a:rPr lang="en-US" dirty="0">
                <a:solidFill>
                  <a:schemeClr val="bg1"/>
                </a:solidFill>
              </a:rPr>
              <a:t> enough for me to enter to spread a germ to their home</a:t>
            </a:r>
          </a:p>
          <a:p>
            <a:r>
              <a:rPr lang="en-US" dirty="0">
                <a:solidFill>
                  <a:schemeClr val="bg1"/>
                </a:solidFill>
              </a:rPr>
              <a:t>Seemingly non-existent – the dark token of my gratitude</a:t>
            </a:r>
          </a:p>
          <a:p>
            <a:r>
              <a:rPr lang="en-US" dirty="0">
                <a:solidFill>
                  <a:schemeClr val="bg1"/>
                </a:solidFill>
              </a:rPr>
              <a:t>In exchange for the food, shared so gladly,</a:t>
            </a:r>
          </a:p>
          <a:p>
            <a:r>
              <a:rPr lang="en-US" dirty="0">
                <a:solidFill>
                  <a:schemeClr val="bg1"/>
                </a:solidFill>
              </a:rPr>
              <a:t>I could break their lives, send them to a dungeon.</a:t>
            </a:r>
          </a:p>
          <a:p>
            <a:r>
              <a:rPr lang="en-US" dirty="0">
                <a:solidFill>
                  <a:schemeClr val="bg1"/>
                </a:solidFill>
              </a:rPr>
              <a:t>One of my friends opened to me his whole heart </a:t>
            </a:r>
          </a:p>
          <a:p>
            <a:r>
              <a:rPr lang="en-US" dirty="0">
                <a:solidFill>
                  <a:schemeClr val="bg1"/>
                </a:solidFill>
              </a:rPr>
              <a:t>because I met him in hell and helped him survive</a:t>
            </a:r>
          </a:p>
          <a:p>
            <a:r>
              <a:rPr lang="en-US" dirty="0">
                <a:solidFill>
                  <a:schemeClr val="bg1"/>
                </a:solidFill>
              </a:rPr>
              <a:t>in spite of “</a:t>
            </a:r>
            <a:r>
              <a:rPr lang="en-US" dirty="0" err="1">
                <a:solidFill>
                  <a:schemeClr val="bg1"/>
                </a:solidFill>
              </a:rPr>
              <a:t>vernichtungs</a:t>
            </a:r>
            <a:r>
              <a:rPr lang="en-US" dirty="0">
                <a:solidFill>
                  <a:schemeClr val="bg1"/>
                </a:solidFill>
              </a:rPr>
              <a:t>” there sparing no human life.</a:t>
            </a:r>
          </a:p>
          <a:p>
            <a:r>
              <a:rPr lang="en-US" dirty="0">
                <a:solidFill>
                  <a:schemeClr val="bg1"/>
                </a:solidFill>
              </a:rPr>
              <a:t>But by devil’s doing I was to betray the trust </a:t>
            </a:r>
          </a:p>
          <a:p>
            <a:r>
              <a:rPr lang="en-US" dirty="0">
                <a:solidFill>
                  <a:schemeClr val="bg1"/>
                </a:solidFill>
              </a:rPr>
              <a:t>Of that kindest man just to give certain thing</a:t>
            </a:r>
          </a:p>
          <a:p>
            <a:r>
              <a:rPr lang="en-US" dirty="0">
                <a:solidFill>
                  <a:schemeClr val="bg1"/>
                </a:solidFill>
              </a:rPr>
              <a:t>for a woman sent from the outer of here.</a:t>
            </a:r>
          </a:p>
          <a:p>
            <a:r>
              <a:rPr lang="en-US" dirty="0">
                <a:solidFill>
                  <a:schemeClr val="bg1"/>
                </a:solidFill>
              </a:rPr>
              <a:t>That is why in this very petition I would like to request</a:t>
            </a:r>
          </a:p>
          <a:p>
            <a:r>
              <a:rPr lang="en-US" dirty="0">
                <a:solidFill>
                  <a:schemeClr val="bg1"/>
                </a:solidFill>
              </a:rPr>
              <a:t>To be the sole sentenced to all punishments. </a:t>
            </a:r>
          </a:p>
          <a:p>
            <a:r>
              <a:rPr lang="en-US" dirty="0">
                <a:solidFill>
                  <a:schemeClr val="bg1"/>
                </a:solidFill>
              </a:rPr>
              <a:t>For even if I am to lose my life in this way –</a:t>
            </a:r>
          </a:p>
          <a:p>
            <a:r>
              <a:rPr lang="en-US" dirty="0">
                <a:solidFill>
                  <a:schemeClr val="bg1"/>
                </a:solidFill>
              </a:rPr>
              <a:t>I would much rather do so than continue to live</a:t>
            </a:r>
          </a:p>
          <a:p>
            <a:r>
              <a:rPr lang="en-US" dirty="0">
                <a:solidFill>
                  <a:schemeClr val="bg1"/>
                </a:solidFill>
              </a:rPr>
              <a:t>Wounded at heart.</a:t>
            </a:r>
          </a:p>
        </p:txBody>
      </p:sp>
    </p:spTree>
    <p:extLst>
      <p:ext uri="{BB962C8B-B14F-4D97-AF65-F5344CB8AC3E}">
        <p14:creationId xmlns:p14="http://schemas.microsoft.com/office/powerpoint/2010/main" val="29197368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“General Anders’ Spy”</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643468" y="2638043"/>
            <a:ext cx="3363974" cy="3896869"/>
          </a:xfrm>
        </p:spPr>
        <p:txBody>
          <a:bodyPr>
            <a:normAutofit/>
          </a:bodyPr>
          <a:lstStyle/>
          <a:p>
            <a:r>
              <a:rPr lang="en-US" sz="2000" dirty="0"/>
              <a:t>The show trial of 2 weeks</a:t>
            </a:r>
          </a:p>
          <a:p>
            <a:r>
              <a:rPr lang="en-US" sz="2000" dirty="0"/>
              <a:t>Witch hunt in the media (radio, press)</a:t>
            </a:r>
          </a:p>
          <a:p>
            <a:r>
              <a:rPr lang="en-US" sz="2000" dirty="0"/>
              <a:t>Features characteristic for the Soviet-designed show trials </a:t>
            </a:r>
          </a:p>
        </p:txBody>
      </p:sp>
      <p:pic>
        <p:nvPicPr>
          <p:cNvPr id="8" name="Content Placeholder 4" descr="A picture containing drawing&#10;&#10;Description automatically generated">
            <a:extLst>
              <a:ext uri="{FF2B5EF4-FFF2-40B4-BE49-F238E27FC236}">
                <a16:creationId xmlns:a16="http://schemas.microsoft.com/office/drawing/2014/main" id="{058BF5D4-26F8-43C5-A010-7A3E80A9A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656" y="159677"/>
            <a:ext cx="5692140" cy="1112520"/>
          </a:xfrm>
          <a:prstGeom prst="rect">
            <a:avLst/>
          </a:prstGeom>
          <a:effectLst>
            <a:outerShdw blurRad="63500" sx="102000" sy="102000" algn="ctr" rotWithShape="0">
              <a:prstClr val="black">
                <a:alpha val="60000"/>
              </a:prstClr>
            </a:outerShdw>
          </a:effectLst>
        </p:spPr>
      </p:pic>
      <p:pic>
        <p:nvPicPr>
          <p:cNvPr id="9" name="Picture 8" descr="A close up of a sign&#10;&#10;Description automatically generated">
            <a:extLst>
              <a:ext uri="{FF2B5EF4-FFF2-40B4-BE49-F238E27FC236}">
                <a16:creationId xmlns:a16="http://schemas.microsoft.com/office/drawing/2014/main" id="{9AF53E70-7FB4-43AD-A727-C05A6C655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656" y="1547088"/>
            <a:ext cx="6050280" cy="891540"/>
          </a:xfrm>
          <a:prstGeom prst="rect">
            <a:avLst/>
          </a:prstGeom>
          <a:effectLst>
            <a:outerShdw blurRad="63500" sx="102000" sy="102000" algn="ctr" rotWithShape="0">
              <a:prstClr val="black">
                <a:alpha val="60000"/>
              </a:prstClr>
            </a:outerShdw>
          </a:effectLst>
        </p:spPr>
      </p:pic>
      <p:pic>
        <p:nvPicPr>
          <p:cNvPr id="11" name="Picture 10" descr="A close up of a newspaper&#10;&#10;Description automatically generated">
            <a:extLst>
              <a:ext uri="{FF2B5EF4-FFF2-40B4-BE49-F238E27FC236}">
                <a16:creationId xmlns:a16="http://schemas.microsoft.com/office/drawing/2014/main" id="{49244EC2-F635-450C-84EC-77CD65631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9656" y="2793291"/>
            <a:ext cx="5426871" cy="2562689"/>
          </a:xfrm>
          <a:prstGeom prst="rect">
            <a:avLst/>
          </a:prstGeom>
          <a:effectLst>
            <a:outerShdw blurRad="63500" sx="102000" sy="102000" algn="ctr" rotWithShape="0">
              <a:prstClr val="black">
                <a:alpha val="60000"/>
              </a:prstClr>
            </a:outerShdw>
          </a:effectLst>
        </p:spPr>
      </p:pic>
      <p:pic>
        <p:nvPicPr>
          <p:cNvPr id="12" name="Picture 11" descr="A close up of a sign&#10;&#10;Description automatically generated">
            <a:extLst>
              <a:ext uri="{FF2B5EF4-FFF2-40B4-BE49-F238E27FC236}">
                <a16:creationId xmlns:a16="http://schemas.microsoft.com/office/drawing/2014/main" id="{CB996498-C2F4-43A1-8142-B63688F770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5836" y="5517223"/>
            <a:ext cx="5859780" cy="1181100"/>
          </a:xfrm>
          <a:prstGeom prst="rect">
            <a:avLst/>
          </a:prstGeom>
          <a:effectLst>
            <a:outerShdw blurRad="63500" sx="102000" sy="102000" algn="ctr" rotWithShape="0">
              <a:schemeClr val="tx1">
                <a:alpha val="60000"/>
              </a:schemeClr>
            </a:outerShdw>
          </a:effectLst>
        </p:spPr>
      </p:pic>
    </p:spTree>
    <p:extLst>
      <p:ext uri="{BB962C8B-B14F-4D97-AF65-F5344CB8AC3E}">
        <p14:creationId xmlns:p14="http://schemas.microsoft.com/office/powerpoint/2010/main" val="27662165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The Trial of the </a:t>
            </a:r>
            <a:br>
              <a:rPr lang="en-US" sz="2800" dirty="0"/>
            </a:br>
            <a:r>
              <a:rPr lang="en-US" sz="2800" dirty="0"/>
              <a:t>„Witold Group” </a:t>
            </a:r>
            <a:br>
              <a:rPr lang="en-US" sz="2800" dirty="0"/>
            </a:br>
            <a:r>
              <a:rPr lang="en-US" sz="2800" dirty="0"/>
              <a:t>March 3, 1948</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643468" y="2638043"/>
            <a:ext cx="3363974" cy="3896869"/>
          </a:xfrm>
        </p:spPr>
        <p:txBody>
          <a:bodyPr>
            <a:normAutofit/>
          </a:bodyPr>
          <a:lstStyle/>
          <a:p>
            <a:r>
              <a:rPr lang="en-US" sz="2000" dirty="0"/>
              <a:t>One of the series of show trials aimed at the intimidation of the Polish independence underground and the Polish populace</a:t>
            </a:r>
          </a:p>
          <a:p>
            <a:r>
              <a:rPr lang="en-US" sz="2000" dirty="0"/>
              <a:t>Element of terror</a:t>
            </a:r>
            <a:endParaRPr lang="pl-PL" sz="2000" dirty="0"/>
          </a:p>
          <a:p>
            <a:r>
              <a:rPr lang="pl-PL" sz="2000" dirty="0" err="1"/>
              <a:t>Pilecki’s</a:t>
            </a:r>
            <a:r>
              <a:rPr lang="pl-PL" sz="2000" dirty="0"/>
              <a:t> </a:t>
            </a:r>
            <a:r>
              <a:rPr lang="pl-PL" sz="2000" dirty="0" err="1"/>
              <a:t>valiant</a:t>
            </a:r>
            <a:r>
              <a:rPr lang="pl-PL" sz="2000" dirty="0"/>
              <a:t> past not </a:t>
            </a:r>
            <a:r>
              <a:rPr lang="pl-PL" sz="2000" dirty="0" err="1"/>
              <a:t>mentioned</a:t>
            </a:r>
            <a:endParaRPr lang="en-US" sz="2000" dirty="0"/>
          </a:p>
        </p:txBody>
      </p:sp>
      <p:pic>
        <p:nvPicPr>
          <p:cNvPr id="6" name="Content Placeholder 4" descr="A group of people posing for a photo&#10;&#10;Description automatically generated">
            <a:extLst>
              <a:ext uri="{FF2B5EF4-FFF2-40B4-BE49-F238E27FC236}">
                <a16:creationId xmlns:a16="http://schemas.microsoft.com/office/drawing/2014/main" id="{FD00B98D-B38E-440E-B5F3-786EDB38F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52" y="176585"/>
            <a:ext cx="6443132" cy="3505399"/>
          </a:xfrm>
          <a:prstGeom prst="rect">
            <a:avLst/>
          </a:prstGeom>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2B986FD1-3B42-4E3B-8FDF-11A12B6CF4BC}"/>
              </a:ext>
            </a:extLst>
          </p:cNvPr>
          <p:cNvGrpSpPr/>
          <p:nvPr/>
        </p:nvGrpSpPr>
        <p:grpSpPr>
          <a:xfrm>
            <a:off x="7413582" y="2742979"/>
            <a:ext cx="4422142" cy="3241614"/>
            <a:chOff x="7413582" y="2742979"/>
            <a:chExt cx="4422142" cy="3241614"/>
          </a:xfrm>
        </p:grpSpPr>
        <p:pic>
          <p:nvPicPr>
            <p:cNvPr id="5" name="Picture 4" descr="A black and white photo of a person&#10;&#10;Description automatically generated">
              <a:extLst>
                <a:ext uri="{FF2B5EF4-FFF2-40B4-BE49-F238E27FC236}">
                  <a16:creationId xmlns:a16="http://schemas.microsoft.com/office/drawing/2014/main" id="{45661755-6B84-4541-9D81-60B527B34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82" y="2742979"/>
              <a:ext cx="4422142" cy="3241614"/>
            </a:xfrm>
            <a:prstGeom prst="rect">
              <a:avLst/>
            </a:prstGeom>
            <a:effectLst>
              <a:outerShdw blurRad="63500" sx="102000" sy="102000" algn="ctr" rotWithShape="0">
                <a:prstClr val="black">
                  <a:alpha val="40000"/>
                </a:prstClr>
              </a:outerShdw>
            </a:effectLst>
          </p:spPr>
        </p:pic>
        <p:sp>
          <p:nvSpPr>
            <p:cNvPr id="7" name="Oval 6">
              <a:extLst>
                <a:ext uri="{FF2B5EF4-FFF2-40B4-BE49-F238E27FC236}">
                  <a16:creationId xmlns:a16="http://schemas.microsoft.com/office/drawing/2014/main" id="{F3E8BE84-443A-4188-ACE3-DC586F0DE246}"/>
                </a:ext>
              </a:extLst>
            </p:cNvPr>
            <p:cNvSpPr/>
            <p:nvPr/>
          </p:nvSpPr>
          <p:spPr>
            <a:xfrm>
              <a:off x="10851847" y="4363786"/>
              <a:ext cx="983877" cy="888924"/>
            </a:xfrm>
            <a:prstGeom prst="ellipse">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889E63-39A0-4A29-A5C9-F199A7E1C8AA}"/>
              </a:ext>
            </a:extLst>
          </p:cNvPr>
          <p:cNvGrpSpPr/>
          <p:nvPr/>
        </p:nvGrpSpPr>
        <p:grpSpPr>
          <a:xfrm>
            <a:off x="4858852" y="115625"/>
            <a:ext cx="6976872" cy="5808008"/>
            <a:chOff x="4858852" y="115625"/>
            <a:chExt cx="6976872" cy="5808008"/>
          </a:xfrm>
        </p:grpSpPr>
        <p:pic>
          <p:nvPicPr>
            <p:cNvPr id="9" name="Content Placeholder 4" descr="A group of people posing for a photo&#10;&#10;Description automatically generated">
              <a:extLst>
                <a:ext uri="{FF2B5EF4-FFF2-40B4-BE49-F238E27FC236}">
                  <a16:creationId xmlns:a16="http://schemas.microsoft.com/office/drawing/2014/main" id="{CC364B95-C252-4406-A4C2-BF504B56E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52" y="115625"/>
              <a:ext cx="6443132" cy="3505399"/>
            </a:xfrm>
            <a:prstGeom prst="rect">
              <a:avLst/>
            </a:prstGeom>
            <a:effectLst>
              <a:outerShdw blurRad="63500" sx="102000" sy="102000" algn="ctr" rotWithShape="0">
                <a:prstClr val="black">
                  <a:alpha val="40000"/>
                </a:prstClr>
              </a:outerShdw>
            </a:effectLst>
          </p:spPr>
        </p:pic>
        <p:grpSp>
          <p:nvGrpSpPr>
            <p:cNvPr id="11" name="Group 10">
              <a:extLst>
                <a:ext uri="{FF2B5EF4-FFF2-40B4-BE49-F238E27FC236}">
                  <a16:creationId xmlns:a16="http://schemas.microsoft.com/office/drawing/2014/main" id="{33479B32-2B23-404B-92A1-5CE0AAF5EB14}"/>
                </a:ext>
              </a:extLst>
            </p:cNvPr>
            <p:cNvGrpSpPr/>
            <p:nvPr/>
          </p:nvGrpSpPr>
          <p:grpSpPr>
            <a:xfrm>
              <a:off x="7413582" y="2682019"/>
              <a:ext cx="4422142" cy="3241614"/>
              <a:chOff x="7413582" y="2742979"/>
              <a:chExt cx="4422142" cy="3241614"/>
            </a:xfrm>
          </p:grpSpPr>
          <p:pic>
            <p:nvPicPr>
              <p:cNvPr id="12" name="Picture 11" descr="A black and white photo of a person&#10;&#10;Description automatically generated">
                <a:extLst>
                  <a:ext uri="{FF2B5EF4-FFF2-40B4-BE49-F238E27FC236}">
                    <a16:creationId xmlns:a16="http://schemas.microsoft.com/office/drawing/2014/main" id="{F407BB39-31D7-4D20-8CF3-78295C479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582" y="2742979"/>
                <a:ext cx="4422142" cy="3241614"/>
              </a:xfrm>
              <a:prstGeom prst="rect">
                <a:avLst/>
              </a:prstGeom>
              <a:effectLst>
                <a:outerShdw blurRad="63500" sx="102000" sy="102000" algn="ctr" rotWithShape="0">
                  <a:prstClr val="black">
                    <a:alpha val="40000"/>
                  </a:prstClr>
                </a:outerShdw>
              </a:effectLst>
            </p:spPr>
          </p:pic>
          <p:sp>
            <p:nvSpPr>
              <p:cNvPr id="13" name="Oval 12">
                <a:extLst>
                  <a:ext uri="{FF2B5EF4-FFF2-40B4-BE49-F238E27FC236}">
                    <a16:creationId xmlns:a16="http://schemas.microsoft.com/office/drawing/2014/main" id="{A5365544-3684-4F95-86C7-B542E59D8641}"/>
                  </a:ext>
                </a:extLst>
              </p:cNvPr>
              <p:cNvSpPr/>
              <p:nvPr/>
            </p:nvSpPr>
            <p:spPr>
              <a:xfrm>
                <a:off x="10851847" y="4363786"/>
                <a:ext cx="983877" cy="888924"/>
              </a:xfrm>
              <a:prstGeom prst="ellipse">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a:extLst>
              <a:ext uri="{FF2B5EF4-FFF2-40B4-BE49-F238E27FC236}">
                <a16:creationId xmlns:a16="http://schemas.microsoft.com/office/drawing/2014/main" id="{811F184C-58C9-4DF1-AB14-7E5B9B53FBB1}"/>
              </a:ext>
            </a:extLst>
          </p:cNvPr>
          <p:cNvSpPr txBox="1"/>
          <p:nvPr/>
        </p:nvSpPr>
        <p:spPr>
          <a:xfrm flipH="1">
            <a:off x="7291238" y="6031768"/>
            <a:ext cx="4666829" cy="523220"/>
          </a:xfrm>
          <a:prstGeom prst="rect">
            <a:avLst/>
          </a:prstGeom>
          <a:noFill/>
        </p:spPr>
        <p:txBody>
          <a:bodyPr wrap="square" rtlCol="0">
            <a:spAutoFit/>
          </a:bodyPr>
          <a:lstStyle/>
          <a:p>
            <a:r>
              <a:rPr lang="en-US" sz="1400" dirty="0">
                <a:solidFill>
                  <a:schemeClr val="bg1"/>
                </a:solidFill>
              </a:rPr>
              <a:t>“I </a:t>
            </a:r>
            <a:r>
              <a:rPr lang="pl-PL" sz="1400" dirty="0" err="1">
                <a:solidFill>
                  <a:schemeClr val="bg1"/>
                </a:solidFill>
              </a:rPr>
              <a:t>feel</a:t>
            </a:r>
            <a:r>
              <a:rPr lang="pl-PL" sz="1400" dirty="0">
                <a:solidFill>
                  <a:schemeClr val="bg1"/>
                </a:solidFill>
              </a:rPr>
              <a:t> </a:t>
            </a:r>
            <a:r>
              <a:rPr lang="en-US" sz="1400" dirty="0">
                <a:solidFill>
                  <a:schemeClr val="bg1"/>
                </a:solidFill>
              </a:rPr>
              <a:t>very tired already</a:t>
            </a:r>
            <a:r>
              <a:rPr lang="pl-PL" sz="1400" dirty="0">
                <a:solidFill>
                  <a:schemeClr val="bg1"/>
                </a:solidFill>
              </a:rPr>
              <a:t> and</a:t>
            </a:r>
            <a:r>
              <a:rPr lang="en-US" sz="1400" dirty="0">
                <a:solidFill>
                  <a:schemeClr val="bg1"/>
                </a:solidFill>
              </a:rPr>
              <a:t> I want a swift </a:t>
            </a:r>
            <a:r>
              <a:rPr lang="pl-PL" sz="1400" dirty="0" err="1">
                <a:solidFill>
                  <a:schemeClr val="bg1"/>
                </a:solidFill>
              </a:rPr>
              <a:t>ending</a:t>
            </a:r>
            <a:r>
              <a:rPr lang="en-US" sz="1400" dirty="0">
                <a:solidFill>
                  <a:schemeClr val="bg1"/>
                </a:solidFill>
              </a:rPr>
              <a:t>”</a:t>
            </a:r>
          </a:p>
          <a:p>
            <a:pPr algn="r"/>
            <a:r>
              <a:rPr lang="en-US" sz="1400" i="1" dirty="0">
                <a:solidFill>
                  <a:schemeClr val="bg1"/>
                </a:solidFill>
              </a:rPr>
              <a:t>Witold </a:t>
            </a:r>
            <a:r>
              <a:rPr lang="en-US" sz="1400" i="1" dirty="0" err="1">
                <a:solidFill>
                  <a:schemeClr val="bg1"/>
                </a:solidFill>
              </a:rPr>
              <a:t>Pilecki</a:t>
            </a:r>
            <a:endParaRPr lang="en-US" sz="1400" i="1" dirty="0">
              <a:solidFill>
                <a:schemeClr val="bg1"/>
              </a:solidFill>
            </a:endParaRPr>
          </a:p>
        </p:txBody>
      </p:sp>
    </p:spTree>
    <p:extLst>
      <p:ext uri="{BB962C8B-B14F-4D97-AF65-F5344CB8AC3E}">
        <p14:creationId xmlns:p14="http://schemas.microsoft.com/office/powerpoint/2010/main" val="4404354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pl-PL" sz="2800" dirty="0"/>
              <a:t>„</a:t>
            </a:r>
            <a:r>
              <a:rPr lang="pl-PL" sz="2800" dirty="0" err="1"/>
              <a:t>All</a:t>
            </a:r>
            <a:r>
              <a:rPr lang="pl-PL" sz="2800" dirty="0"/>
              <a:t> my life I </a:t>
            </a:r>
            <a:r>
              <a:rPr lang="pl-PL" sz="2800" dirty="0" err="1"/>
              <a:t>have</a:t>
            </a:r>
            <a:r>
              <a:rPr lang="pl-PL" sz="2800" dirty="0"/>
              <a:t> </a:t>
            </a:r>
            <a:r>
              <a:rPr lang="pl-PL" sz="2800" dirty="0" err="1"/>
              <a:t>worked</a:t>
            </a:r>
            <a:r>
              <a:rPr lang="pl-PL" sz="2800" dirty="0"/>
              <a:t> for Poland”</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81419" y="2638043"/>
            <a:ext cx="4488072" cy="3896869"/>
          </a:xfrm>
        </p:spPr>
        <p:txBody>
          <a:bodyPr>
            <a:normAutofit/>
          </a:bodyPr>
          <a:lstStyle/>
          <a:p>
            <a:r>
              <a:rPr lang="pl-PL" sz="2000" dirty="0" err="1"/>
              <a:t>Pilecki’s</a:t>
            </a:r>
            <a:r>
              <a:rPr lang="pl-PL" sz="2000" dirty="0"/>
              <a:t> </a:t>
            </a:r>
            <a:r>
              <a:rPr lang="pl-PL" sz="2000" dirty="0" err="1"/>
              <a:t>clemency</a:t>
            </a:r>
            <a:r>
              <a:rPr lang="pl-PL" sz="2000" dirty="0"/>
              <a:t> </a:t>
            </a:r>
            <a:r>
              <a:rPr lang="pl-PL" sz="2000" dirty="0" err="1"/>
              <a:t>plea</a:t>
            </a:r>
            <a:r>
              <a:rPr lang="pl-PL" sz="2000" dirty="0"/>
              <a:t> </a:t>
            </a:r>
            <a:r>
              <a:rPr lang="pl-PL" sz="2000" dirty="0" err="1"/>
              <a:t>rejected</a:t>
            </a:r>
            <a:endParaRPr lang="pl-PL" sz="2000" dirty="0"/>
          </a:p>
          <a:p>
            <a:r>
              <a:rPr lang="pl-PL" sz="2000" dirty="0"/>
              <a:t>His </a:t>
            </a:r>
            <a:r>
              <a:rPr lang="pl-PL" sz="2000" dirty="0" err="1"/>
              <a:t>wife</a:t>
            </a:r>
            <a:r>
              <a:rPr lang="pl-PL" sz="2000" dirty="0"/>
              <a:t> and Auschwitz </a:t>
            </a:r>
            <a:r>
              <a:rPr lang="pl-PL" sz="2000" dirty="0" err="1"/>
              <a:t>inmates</a:t>
            </a:r>
            <a:r>
              <a:rPr lang="pl-PL" sz="2000" dirty="0"/>
              <a:t>’ </a:t>
            </a:r>
            <a:r>
              <a:rPr lang="pl-PL" sz="2000" dirty="0" err="1"/>
              <a:t>pleas</a:t>
            </a:r>
            <a:r>
              <a:rPr lang="pl-PL" sz="2000" dirty="0"/>
              <a:t> </a:t>
            </a:r>
            <a:r>
              <a:rPr lang="pl-PL" sz="2000" dirty="0" err="1"/>
              <a:t>rejected</a:t>
            </a:r>
            <a:endParaRPr lang="pl-PL" sz="2000" dirty="0"/>
          </a:p>
        </p:txBody>
      </p:sp>
      <p:pic>
        <p:nvPicPr>
          <p:cNvPr id="5" name="Picture 4" descr="A close up of text on a white background&#10;&#10;Description automatically generated">
            <a:extLst>
              <a:ext uri="{FF2B5EF4-FFF2-40B4-BE49-F238E27FC236}">
                <a16:creationId xmlns:a16="http://schemas.microsoft.com/office/drawing/2014/main" id="{172AC229-B55C-4340-815E-F11494D07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338" y="41224"/>
            <a:ext cx="2137993" cy="3125033"/>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69FECE72-AB89-444C-98C1-FEC06814B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848" y="1171060"/>
            <a:ext cx="2118666" cy="3125033"/>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FB8E3973-4502-4E6D-A56F-C3066620D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025" y="2056630"/>
            <a:ext cx="2118666" cy="3121501"/>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D9665BC7-BC63-4E0B-93B2-8B34F988A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8968" y="3289833"/>
            <a:ext cx="2213792" cy="3368655"/>
          </a:xfrm>
          <a:prstGeom prst="rect">
            <a:avLst/>
          </a:prstGeom>
        </p:spPr>
      </p:pic>
    </p:spTree>
    <p:extLst>
      <p:ext uri="{BB962C8B-B14F-4D97-AF65-F5344CB8AC3E}">
        <p14:creationId xmlns:p14="http://schemas.microsoft.com/office/powerpoint/2010/main" val="82106500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pl-PL" sz="2800" dirty="0"/>
              <a:t>Capital </a:t>
            </a:r>
            <a:r>
              <a:rPr lang="pl-PL" sz="2800" dirty="0" err="1"/>
              <a:t>punishment</a:t>
            </a:r>
            <a:r>
              <a:rPr lang="pl-PL" sz="2800" dirty="0"/>
              <a:t> </a:t>
            </a:r>
            <a:r>
              <a:rPr lang="en-US" sz="2800" dirty="0"/>
              <a:t>May 25 1948 </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643468" y="2638043"/>
            <a:ext cx="3363974" cy="3844644"/>
          </a:xfrm>
        </p:spPr>
        <p:txBody>
          <a:bodyPr>
            <a:normAutofit/>
          </a:bodyPr>
          <a:lstStyle/>
          <a:p>
            <a:r>
              <a:rPr lang="en-US" sz="2000" dirty="0"/>
              <a:t>Family found out after the files were located in the UOP files in 1990</a:t>
            </a:r>
            <a:endParaRPr lang="pl-PL" sz="2000" dirty="0"/>
          </a:p>
          <a:p>
            <a:r>
              <a:rPr lang="en-US" sz="2000" dirty="0"/>
              <a:t>News about him was censored </a:t>
            </a:r>
            <a:r>
              <a:rPr lang="pl-PL" sz="2000" dirty="0" err="1"/>
              <a:t>till</a:t>
            </a:r>
            <a:r>
              <a:rPr lang="pl-PL" sz="2000" dirty="0"/>
              <a:t> </a:t>
            </a:r>
            <a:r>
              <a:rPr lang="en-US" sz="2000" dirty="0"/>
              <a:t>about the late 1970s</a:t>
            </a:r>
            <a:endParaRPr lang="pl-PL" sz="2000" dirty="0"/>
          </a:p>
          <a:p>
            <a:r>
              <a:rPr lang="en-US" sz="2000" dirty="0"/>
              <a:t>His family was persecuted throughout the duration of the Polish People’s Republic</a:t>
            </a:r>
            <a:endParaRPr lang="pl-PL" sz="2000" dirty="0"/>
          </a:p>
          <a:p>
            <a:r>
              <a:rPr lang="en-US" sz="2000" dirty="0"/>
              <a:t>His grave has still not been located</a:t>
            </a:r>
          </a:p>
          <a:p>
            <a:endParaRPr lang="en-US" sz="2000" dirty="0"/>
          </a:p>
        </p:txBody>
      </p:sp>
      <p:pic>
        <p:nvPicPr>
          <p:cNvPr id="9" name="Picture 8" descr="A black sign with white text&#10;&#10;Description automatically generated">
            <a:extLst>
              <a:ext uri="{FF2B5EF4-FFF2-40B4-BE49-F238E27FC236}">
                <a16:creationId xmlns:a16="http://schemas.microsoft.com/office/drawing/2014/main" id="{84AC6030-09CF-4A3F-B8D0-9A129B512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321" y="-171266"/>
            <a:ext cx="5155580" cy="7200531"/>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A3D59238-BF53-4FCB-8A83-FCA968164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910" y="0"/>
            <a:ext cx="3842192" cy="5430661"/>
          </a:xfrm>
          <a:prstGeom prst="rect">
            <a:avLst/>
          </a:prstGeom>
        </p:spPr>
      </p:pic>
    </p:spTree>
    <p:extLst>
      <p:ext uri="{BB962C8B-B14F-4D97-AF65-F5344CB8AC3E}">
        <p14:creationId xmlns:p14="http://schemas.microsoft.com/office/powerpoint/2010/main" val="119048163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Pre-World War II intelligence activity</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643468" y="2638043"/>
            <a:ext cx="3363974" cy="3896869"/>
          </a:xfrm>
        </p:spPr>
        <p:txBody>
          <a:bodyPr>
            <a:normAutofit/>
          </a:bodyPr>
          <a:lstStyle/>
          <a:p>
            <a:pPr marL="0" indent="0">
              <a:buNone/>
            </a:pPr>
            <a:r>
              <a:rPr lang="pl-PL" sz="2000" dirty="0"/>
              <a:t>”</a:t>
            </a:r>
            <a:r>
              <a:rPr lang="en-US" sz="2000" dirty="0"/>
              <a:t>From the three stars of a captain in 1939 to the very same three stars of a </a:t>
            </a:r>
            <a:r>
              <a:rPr lang="en-US" sz="2000" dirty="0" err="1"/>
              <a:t>rotamaster</a:t>
            </a:r>
            <a:r>
              <a:rPr lang="en-US" sz="2000" dirty="0"/>
              <a:t> in 1943, I have gone long and difficult enough a way. Working before the war of 1939 in a certain cell, I was promoted under an assumed name. For better cover, I was officially a reserve lieutenant of the 26th Lancers Regiment.</a:t>
            </a:r>
            <a:r>
              <a:rPr lang="pl-PL" sz="2000" dirty="0"/>
              <a:t>”</a:t>
            </a:r>
            <a:endParaRPr lang="en-US" sz="2000" dirty="0"/>
          </a:p>
        </p:txBody>
      </p:sp>
      <p:pic>
        <p:nvPicPr>
          <p:cNvPr id="5" name="Content Placeholder 3">
            <a:extLst>
              <a:ext uri="{FF2B5EF4-FFF2-40B4-BE49-F238E27FC236}">
                <a16:creationId xmlns:a16="http://schemas.microsoft.com/office/drawing/2014/main" id="{23607BE2-42A6-4CC0-AE0B-CF190BB63D13}"/>
              </a:ext>
            </a:extLst>
          </p:cNvPr>
          <p:cNvPicPr>
            <a:picLocks noChangeAspect="1"/>
          </p:cNvPicPr>
          <p:nvPr/>
        </p:nvPicPr>
        <p:blipFill>
          <a:blip r:embed="rId3"/>
          <a:stretch>
            <a:fillRect/>
          </a:stretch>
        </p:blipFill>
        <p:spPr>
          <a:xfrm>
            <a:off x="4795381" y="149556"/>
            <a:ext cx="7315200" cy="6558888"/>
          </a:xfrm>
          <a:prstGeom prst="rect">
            <a:avLst/>
          </a:prstGeom>
        </p:spPr>
      </p:pic>
      <p:sp>
        <p:nvSpPr>
          <p:cNvPr id="6" name="Rectangle 5">
            <a:extLst>
              <a:ext uri="{FF2B5EF4-FFF2-40B4-BE49-F238E27FC236}">
                <a16:creationId xmlns:a16="http://schemas.microsoft.com/office/drawing/2014/main" id="{17540BC8-98DE-4926-9880-E93CF5E9C620}"/>
              </a:ext>
            </a:extLst>
          </p:cNvPr>
          <p:cNvSpPr/>
          <p:nvPr/>
        </p:nvSpPr>
        <p:spPr>
          <a:xfrm>
            <a:off x="5083027" y="495246"/>
            <a:ext cx="6478858" cy="769434"/>
          </a:xfrm>
          <a:prstGeom prst="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8962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pl-PL" sz="2800" dirty="0"/>
              <a:t>The Man of </a:t>
            </a:r>
            <a:r>
              <a:rPr lang="pl-PL" sz="2800" dirty="0" err="1"/>
              <a:t>Renaissance</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643467" y="2638043"/>
            <a:ext cx="3764759" cy="3896869"/>
          </a:xfrm>
        </p:spPr>
        <p:txBody>
          <a:bodyPr>
            <a:normAutofit fontScale="92500"/>
          </a:bodyPr>
          <a:lstStyle/>
          <a:p>
            <a:r>
              <a:rPr lang="pl-PL" sz="2000" dirty="0"/>
              <a:t>Land </a:t>
            </a:r>
            <a:r>
              <a:rPr lang="pl-PL" sz="2000" dirty="0" err="1"/>
              <a:t>owner</a:t>
            </a:r>
            <a:endParaRPr lang="pl-PL" sz="2000" dirty="0"/>
          </a:p>
          <a:p>
            <a:r>
              <a:rPr lang="pl-PL" sz="2000" dirty="0" err="1"/>
              <a:t>Innovator</a:t>
            </a:r>
            <a:endParaRPr lang="pl-PL" sz="2000" dirty="0"/>
          </a:p>
          <a:p>
            <a:r>
              <a:rPr lang="pl-PL" sz="2000" dirty="0" err="1"/>
              <a:t>Community</a:t>
            </a:r>
            <a:r>
              <a:rPr lang="pl-PL" sz="2000" dirty="0"/>
              <a:t> leader </a:t>
            </a:r>
          </a:p>
          <a:p>
            <a:r>
              <a:rPr lang="pl-PL" sz="2000" dirty="0" err="1"/>
              <a:t>Educator</a:t>
            </a:r>
            <a:endParaRPr lang="pl-PL" sz="2000" dirty="0"/>
          </a:p>
          <a:p>
            <a:r>
              <a:rPr lang="pl-PL" sz="2000" dirty="0"/>
              <a:t>Entrepreneur (</a:t>
            </a:r>
            <a:r>
              <a:rPr lang="pl-PL" sz="2000" dirty="0" err="1"/>
              <a:t>dairy</a:t>
            </a:r>
            <a:r>
              <a:rPr lang="pl-PL" sz="2000" dirty="0"/>
              <a:t> </a:t>
            </a:r>
            <a:r>
              <a:rPr lang="pl-PL" sz="2000" dirty="0" err="1"/>
              <a:t>cooperative</a:t>
            </a:r>
            <a:r>
              <a:rPr lang="pl-PL" sz="2000" dirty="0"/>
              <a:t>)</a:t>
            </a:r>
          </a:p>
          <a:p>
            <a:r>
              <a:rPr lang="pl-PL" sz="2000" dirty="0" err="1"/>
              <a:t>Dotting</a:t>
            </a:r>
            <a:r>
              <a:rPr lang="pl-PL" sz="2000" dirty="0"/>
              <a:t> </a:t>
            </a:r>
            <a:r>
              <a:rPr lang="pl-PL" sz="2000" dirty="0" err="1"/>
              <a:t>father</a:t>
            </a:r>
            <a:endParaRPr lang="pl-PL" sz="2000" dirty="0"/>
          </a:p>
          <a:p>
            <a:r>
              <a:rPr lang="pl-PL" sz="2000" dirty="0" err="1"/>
              <a:t>Mounted</a:t>
            </a:r>
            <a:r>
              <a:rPr lang="pl-PL" sz="2000" dirty="0"/>
              <a:t> </a:t>
            </a:r>
            <a:r>
              <a:rPr lang="pl-PL" sz="2000" dirty="0" err="1"/>
              <a:t>militia</a:t>
            </a:r>
            <a:r>
              <a:rPr lang="pl-PL" sz="2000" dirty="0"/>
              <a:t> </a:t>
            </a:r>
            <a:r>
              <a:rPr lang="pl-PL" sz="2000" dirty="0" err="1"/>
              <a:t>commander</a:t>
            </a:r>
            <a:endParaRPr lang="pl-PL" sz="2000" dirty="0"/>
          </a:p>
          <a:p>
            <a:r>
              <a:rPr lang="pl-PL" sz="2000" dirty="0"/>
              <a:t>Artist (</a:t>
            </a:r>
            <a:r>
              <a:rPr lang="pl-PL" sz="2000" dirty="0" err="1"/>
              <a:t>painter</a:t>
            </a:r>
            <a:r>
              <a:rPr lang="pl-PL" sz="2000" dirty="0"/>
              <a:t>, </a:t>
            </a:r>
            <a:r>
              <a:rPr lang="pl-PL" sz="2000" dirty="0" err="1"/>
              <a:t>artistic</a:t>
            </a:r>
            <a:r>
              <a:rPr lang="pl-PL" sz="2000" dirty="0"/>
              <a:t> </a:t>
            </a:r>
            <a:r>
              <a:rPr lang="pl-PL" sz="2000" dirty="0" err="1"/>
              <a:t>carpenter</a:t>
            </a:r>
            <a:r>
              <a:rPr lang="pl-PL" sz="2000" dirty="0"/>
              <a:t>)</a:t>
            </a:r>
          </a:p>
          <a:p>
            <a:r>
              <a:rPr lang="pl-PL" sz="2000" dirty="0" err="1"/>
              <a:t>Poet</a:t>
            </a:r>
            <a:endParaRPr lang="pl-PL" sz="2000" dirty="0"/>
          </a:p>
          <a:p>
            <a:r>
              <a:rPr lang="pl-PL" sz="2000" dirty="0" err="1"/>
              <a:t>Recipient</a:t>
            </a:r>
            <a:r>
              <a:rPr lang="pl-PL" sz="2000" dirty="0"/>
              <a:t> of the order of </a:t>
            </a:r>
            <a:r>
              <a:rPr lang="pl-PL" sz="2000" dirty="0" err="1"/>
              <a:t>merit</a:t>
            </a:r>
            <a:endParaRPr lang="en-US" sz="2000" dirty="0"/>
          </a:p>
        </p:txBody>
      </p:sp>
      <p:pic>
        <p:nvPicPr>
          <p:cNvPr id="5" name="Picture 4" descr="A vintage photo of two people posing for a picture&#10;&#10;Description automatically generated">
            <a:extLst>
              <a:ext uri="{FF2B5EF4-FFF2-40B4-BE49-F238E27FC236}">
                <a16:creationId xmlns:a16="http://schemas.microsoft.com/office/drawing/2014/main" id="{98B0F272-7CC5-43CD-92B7-346783E94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535" y="11500"/>
            <a:ext cx="2154936" cy="3048000"/>
          </a:xfrm>
          <a:prstGeom prst="rect">
            <a:avLst/>
          </a:prstGeom>
        </p:spPr>
      </p:pic>
      <p:pic>
        <p:nvPicPr>
          <p:cNvPr id="9" name="Picture 8" descr="A picture containing photo, outdoor, old, standing&#10;&#10;Description automatically generated">
            <a:extLst>
              <a:ext uri="{FF2B5EF4-FFF2-40B4-BE49-F238E27FC236}">
                <a16:creationId xmlns:a16="http://schemas.microsoft.com/office/drawing/2014/main" id="{9515BF76-0D04-4625-BE07-49855D0E9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813" y="-4538"/>
            <a:ext cx="1673187" cy="2501027"/>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78E4C117-809F-43C4-B228-0932FD34C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8531" y="4791456"/>
            <a:ext cx="3048000" cy="2066544"/>
          </a:xfrm>
          <a:prstGeom prst="rect">
            <a:avLst/>
          </a:prstGeom>
        </p:spPr>
      </p:pic>
      <p:pic>
        <p:nvPicPr>
          <p:cNvPr id="14" name="Picture 13" descr="An old photo of a person&#10;&#10;Description automatically generated">
            <a:extLst>
              <a:ext uri="{FF2B5EF4-FFF2-40B4-BE49-F238E27FC236}">
                <a16:creationId xmlns:a16="http://schemas.microsoft.com/office/drawing/2014/main" id="{B153F2CF-8542-4994-94EF-9CE12BFA4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9820" y="29581"/>
            <a:ext cx="1690179" cy="2226850"/>
          </a:xfrm>
          <a:prstGeom prst="rect">
            <a:avLst/>
          </a:prstGeom>
        </p:spPr>
      </p:pic>
      <p:pic>
        <p:nvPicPr>
          <p:cNvPr id="18" name="Picture 17" descr="A vintage photo of a group of people posing for the camera&#10;&#10;Description automatically generated">
            <a:extLst>
              <a:ext uri="{FF2B5EF4-FFF2-40B4-BE49-F238E27FC236}">
                <a16:creationId xmlns:a16="http://schemas.microsoft.com/office/drawing/2014/main" id="{936AC097-2D47-45A2-9A08-523907B3D0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8531" y="2602476"/>
            <a:ext cx="3048000" cy="2139696"/>
          </a:xfrm>
          <a:prstGeom prst="rect">
            <a:avLst/>
          </a:prstGeom>
        </p:spPr>
      </p:pic>
      <p:pic>
        <p:nvPicPr>
          <p:cNvPr id="22" name="Picture 21" descr="A person sitting in front of a window&#10;&#10;Description automatically generated">
            <a:extLst>
              <a:ext uri="{FF2B5EF4-FFF2-40B4-BE49-F238E27FC236}">
                <a16:creationId xmlns:a16="http://schemas.microsoft.com/office/drawing/2014/main" id="{ECC94A41-BCA2-41C3-9AFD-74CDFA20B5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95298" y="1388471"/>
            <a:ext cx="1472111" cy="2139696"/>
          </a:xfrm>
          <a:prstGeom prst="rect">
            <a:avLst/>
          </a:prstGeom>
        </p:spPr>
      </p:pic>
      <p:pic>
        <p:nvPicPr>
          <p:cNvPr id="24" name="Picture 23" descr="A vintage photo of a person and person posing for a picture&#10;&#10;Description automatically generated">
            <a:extLst>
              <a:ext uri="{FF2B5EF4-FFF2-40B4-BE49-F238E27FC236}">
                <a16:creationId xmlns:a16="http://schemas.microsoft.com/office/drawing/2014/main" id="{3323EBA0-E200-44F5-91E3-7BF5C67543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5830" y="171943"/>
            <a:ext cx="2466877" cy="1645407"/>
          </a:xfrm>
          <a:prstGeom prst="rect">
            <a:avLst/>
          </a:prstGeom>
        </p:spPr>
      </p:pic>
      <p:pic>
        <p:nvPicPr>
          <p:cNvPr id="7" name="Picture 6" descr="A vintage photo of a house&#10;&#10;Description automatically generated">
            <a:extLst>
              <a:ext uri="{FF2B5EF4-FFF2-40B4-BE49-F238E27FC236}">
                <a16:creationId xmlns:a16="http://schemas.microsoft.com/office/drawing/2014/main" id="{8E3810E4-DC84-4AD8-9975-B7FE5B5519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2776" y="1961574"/>
            <a:ext cx="2534445" cy="1710750"/>
          </a:xfrm>
          <a:prstGeom prst="rect">
            <a:avLst/>
          </a:prstGeom>
        </p:spPr>
      </p:pic>
      <p:pic>
        <p:nvPicPr>
          <p:cNvPr id="20" name="Picture 19" descr="A vintage photo of a group of people standing in front of a building&#10;&#10;Description automatically generated">
            <a:extLst>
              <a:ext uri="{FF2B5EF4-FFF2-40B4-BE49-F238E27FC236}">
                <a16:creationId xmlns:a16="http://schemas.microsoft.com/office/drawing/2014/main" id="{4D8CB1F5-1B74-4557-8A65-E0F5D3B935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4347" y="3741162"/>
            <a:ext cx="3048000" cy="2051304"/>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id="{DD618663-09D4-4552-8B31-97AB86C6C8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98347" y="5102395"/>
            <a:ext cx="2446300" cy="1717303"/>
          </a:xfrm>
          <a:prstGeom prst="rect">
            <a:avLst/>
          </a:prstGeom>
        </p:spPr>
      </p:pic>
      <p:pic>
        <p:nvPicPr>
          <p:cNvPr id="28" name="Picture 27" descr="A vintage photo of a group of people posing for the camera&#10;&#10;Description automatically generated">
            <a:extLst>
              <a:ext uri="{FF2B5EF4-FFF2-40B4-BE49-F238E27FC236}">
                <a16:creationId xmlns:a16="http://schemas.microsoft.com/office/drawing/2014/main" id="{34246309-6E2C-4F2C-9297-C9091431F4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1420" y="3267456"/>
            <a:ext cx="2170176" cy="3048000"/>
          </a:xfrm>
          <a:prstGeom prst="rect">
            <a:avLst/>
          </a:prstGeom>
        </p:spPr>
      </p:pic>
    </p:spTree>
    <p:extLst>
      <p:ext uri="{BB962C8B-B14F-4D97-AF65-F5344CB8AC3E}">
        <p14:creationId xmlns:p14="http://schemas.microsoft.com/office/powerpoint/2010/main" val="244764160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Content Placeholder 8" descr="A picture containing sitting, man, white&#10;&#10;Description automatically generated">
            <a:extLst>
              <a:ext uri="{FF2B5EF4-FFF2-40B4-BE49-F238E27FC236}">
                <a16:creationId xmlns:a16="http://schemas.microsoft.com/office/drawing/2014/main" id="{25DA9617-C4E4-4271-AACB-994BA470EA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3980" y="1116049"/>
            <a:ext cx="7537704" cy="5381920"/>
          </a:xfrm>
        </p:spPr>
      </p:pic>
      <p:sp>
        <p:nvSpPr>
          <p:cNvPr id="12" name="Title 11">
            <a:extLst>
              <a:ext uri="{FF2B5EF4-FFF2-40B4-BE49-F238E27FC236}">
                <a16:creationId xmlns:a16="http://schemas.microsoft.com/office/drawing/2014/main" id="{E41C1D6A-59AB-4B06-876B-1AF37229B1A4}"/>
              </a:ext>
            </a:extLst>
          </p:cNvPr>
          <p:cNvSpPr>
            <a:spLocks noGrp="1"/>
          </p:cNvSpPr>
          <p:nvPr>
            <p:ph type="title"/>
          </p:nvPr>
        </p:nvSpPr>
        <p:spPr/>
        <p:txBody>
          <a:bodyPr/>
          <a:lstStyle/>
          <a:p>
            <a:r>
              <a:rPr lang="en-US" dirty="0"/>
              <a:t>Not</a:t>
            </a:r>
          </a:p>
        </p:txBody>
      </p:sp>
      <p:pic>
        <p:nvPicPr>
          <p:cNvPr id="16" name="Picture 15" descr="A person wearing a suit and tie&#10;&#10;Description automatically generated">
            <a:extLst>
              <a:ext uri="{FF2B5EF4-FFF2-40B4-BE49-F238E27FC236}">
                <a16:creationId xmlns:a16="http://schemas.microsoft.com/office/drawing/2014/main" id="{608C7F77-CD34-4003-9E51-E2C604506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221186" cy="6858000"/>
          </a:xfrm>
          <a:prstGeom prst="rect">
            <a:avLst/>
          </a:prstGeom>
        </p:spPr>
      </p:pic>
      <p:sp>
        <p:nvSpPr>
          <p:cNvPr id="2" name="TextBox 1">
            <a:extLst>
              <a:ext uri="{FF2B5EF4-FFF2-40B4-BE49-F238E27FC236}">
                <a16:creationId xmlns:a16="http://schemas.microsoft.com/office/drawing/2014/main" id="{03E5EB45-DD1D-4736-9C4B-9BD8D8B9B349}"/>
              </a:ext>
            </a:extLst>
          </p:cNvPr>
          <p:cNvSpPr txBox="1"/>
          <p:nvPr/>
        </p:nvSpPr>
        <p:spPr>
          <a:xfrm>
            <a:off x="6793132" y="287155"/>
            <a:ext cx="5334610" cy="646331"/>
          </a:xfrm>
          <a:prstGeom prst="rect">
            <a:avLst/>
          </a:prstGeom>
          <a:noFill/>
        </p:spPr>
        <p:txBody>
          <a:bodyPr wrap="square" rtlCol="0">
            <a:spAutoFit/>
          </a:bodyPr>
          <a:lstStyle/>
          <a:p>
            <a:r>
              <a:rPr lang="en-US" dirty="0">
                <a:solidFill>
                  <a:schemeClr val="bg1"/>
                </a:solidFill>
              </a:rPr>
              <a:t>“Not all of us can leave. Somebody has to stay here, </a:t>
            </a:r>
          </a:p>
          <a:p>
            <a:r>
              <a:rPr lang="en-US" dirty="0">
                <a:solidFill>
                  <a:schemeClr val="bg1"/>
                </a:solidFill>
              </a:rPr>
              <a:t>irrespective of the circumstances” </a:t>
            </a:r>
            <a:r>
              <a:rPr lang="en-US" i="1" dirty="0">
                <a:solidFill>
                  <a:schemeClr val="bg1"/>
                </a:solidFill>
              </a:rPr>
              <a:t>Witold  </a:t>
            </a:r>
            <a:r>
              <a:rPr lang="en-US" i="1" dirty="0" err="1">
                <a:solidFill>
                  <a:schemeClr val="bg1"/>
                </a:solidFill>
              </a:rPr>
              <a:t>Pilecki</a:t>
            </a:r>
            <a:endParaRPr lang="en-US" i="1" dirty="0">
              <a:solidFill>
                <a:schemeClr val="bg1"/>
              </a:solidFill>
            </a:endParaRPr>
          </a:p>
        </p:txBody>
      </p:sp>
    </p:spTree>
    <p:extLst>
      <p:ext uri="{BB962C8B-B14F-4D97-AF65-F5344CB8AC3E}">
        <p14:creationId xmlns:p14="http://schemas.microsoft.com/office/powerpoint/2010/main" val="37510308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For years in oblivion</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250137" y="2638043"/>
            <a:ext cx="4048907" cy="4219957"/>
          </a:xfrm>
        </p:spPr>
        <p:txBody>
          <a:bodyPr>
            <a:normAutofit/>
          </a:bodyPr>
          <a:lstStyle/>
          <a:p>
            <a:r>
              <a:rPr lang="en-US" sz="2000" dirty="0"/>
              <a:t>J</a:t>
            </a:r>
            <a:r>
              <a:rPr lang="pl-PL" sz="2000" dirty="0" err="1"/>
              <a:t>ózef</a:t>
            </a:r>
            <a:r>
              <a:rPr lang="pl-PL" sz="2000" dirty="0"/>
              <a:t> </a:t>
            </a:r>
            <a:r>
              <a:rPr lang="pl-PL" sz="2000" dirty="0" err="1"/>
              <a:t>Grliński’s</a:t>
            </a:r>
            <a:r>
              <a:rPr lang="pl-PL" sz="2000" dirty="0"/>
              <a:t> </a:t>
            </a:r>
            <a:r>
              <a:rPr lang="pl-PL" sz="2000" dirty="0" err="1"/>
              <a:t>Ph.D</a:t>
            </a:r>
            <a:r>
              <a:rPr lang="pl-PL" sz="2000" dirty="0"/>
              <a:t>. 1973</a:t>
            </a:r>
          </a:p>
          <a:p>
            <a:r>
              <a:rPr lang="pl-PL" sz="2000" dirty="0" err="1"/>
              <a:t>Discovered</a:t>
            </a:r>
            <a:r>
              <a:rPr lang="pl-PL" sz="2000" dirty="0"/>
              <a:t> </a:t>
            </a:r>
            <a:r>
              <a:rPr lang="pl-PL" sz="2000" dirty="0" err="1"/>
              <a:t>little</a:t>
            </a:r>
            <a:r>
              <a:rPr lang="pl-PL" sz="2000" dirty="0"/>
              <a:t> by </a:t>
            </a:r>
            <a:r>
              <a:rPr lang="pl-PL" sz="2000" dirty="0" err="1"/>
              <a:t>litlle</a:t>
            </a:r>
            <a:r>
              <a:rPr lang="pl-PL" sz="2000" dirty="0"/>
              <a:t> in the west</a:t>
            </a:r>
          </a:p>
          <a:p>
            <a:r>
              <a:rPr lang="pl-PL" sz="2000" dirty="0" err="1"/>
              <a:t>Censored</a:t>
            </a:r>
            <a:r>
              <a:rPr lang="pl-PL" sz="2000" dirty="0"/>
              <a:t> in Poland</a:t>
            </a:r>
          </a:p>
          <a:p>
            <a:r>
              <a:rPr lang="pl-PL" sz="2000" dirty="0" err="1"/>
              <a:t>Becomes</a:t>
            </a:r>
            <a:r>
              <a:rPr lang="pl-PL" sz="2000" dirty="0"/>
              <a:t> </a:t>
            </a:r>
            <a:r>
              <a:rPr lang="pl-PL" sz="2000" dirty="0" err="1"/>
              <a:t>an</a:t>
            </a:r>
            <a:r>
              <a:rPr lang="pl-PL" sz="2000" dirty="0"/>
              <a:t> </a:t>
            </a:r>
            <a:r>
              <a:rPr lang="pl-PL" sz="2000" dirty="0" err="1"/>
              <a:t>inspiration</a:t>
            </a:r>
            <a:r>
              <a:rPr lang="pl-PL" sz="2000" dirty="0"/>
              <a:t> for </a:t>
            </a:r>
            <a:r>
              <a:rPr lang="pl-PL" sz="2000" dirty="0" err="1"/>
              <a:t>writers</a:t>
            </a:r>
            <a:r>
              <a:rPr lang="pl-PL" sz="2000" dirty="0"/>
              <a:t> in Poland and </a:t>
            </a:r>
            <a:r>
              <a:rPr lang="pl-PL" sz="2000" dirty="0" err="1"/>
              <a:t>abroad</a:t>
            </a:r>
            <a:endParaRPr lang="pl-PL" sz="2000" dirty="0"/>
          </a:p>
          <a:p>
            <a:r>
              <a:rPr lang="pl-PL" sz="3200" dirty="0"/>
              <a:t>http://rtmpilecki.eu/</a:t>
            </a:r>
            <a:br>
              <a:rPr lang="pl-PL" sz="3200" dirty="0"/>
            </a:br>
            <a:r>
              <a:rPr lang="pl-PL" sz="3200" dirty="0"/>
              <a:t>raport-3/</a:t>
            </a:r>
          </a:p>
        </p:txBody>
      </p:sp>
      <p:pic>
        <p:nvPicPr>
          <p:cNvPr id="9" name="Picture 8" descr="A close up of text on a black background&#10;&#10;Description automatically generated">
            <a:extLst>
              <a:ext uri="{FF2B5EF4-FFF2-40B4-BE49-F238E27FC236}">
                <a16:creationId xmlns:a16="http://schemas.microsoft.com/office/drawing/2014/main" id="{496E3CF3-7F4E-485B-B294-53AE14B6C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153" y="3769903"/>
            <a:ext cx="1662252" cy="2339097"/>
          </a:xfrm>
          <a:prstGeom prst="rect">
            <a:avLst/>
          </a:prstGeom>
        </p:spPr>
      </p:pic>
      <p:pic>
        <p:nvPicPr>
          <p:cNvPr id="11" name="Picture 10" descr="A close up of a sign&#10;&#10;Description automatically generated">
            <a:extLst>
              <a:ext uri="{FF2B5EF4-FFF2-40B4-BE49-F238E27FC236}">
                <a16:creationId xmlns:a16="http://schemas.microsoft.com/office/drawing/2014/main" id="{F93BD628-F18B-4074-B717-E2F0E6EFE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153" y="219825"/>
            <a:ext cx="3715982" cy="3088394"/>
          </a:xfrm>
          <a:prstGeom prst="rect">
            <a:avLst/>
          </a:prstGeom>
        </p:spPr>
      </p:pic>
      <p:pic>
        <p:nvPicPr>
          <p:cNvPr id="12" name="Picture 11" descr="A person posing for a photo&#10;&#10;Description automatically generated">
            <a:extLst>
              <a:ext uri="{FF2B5EF4-FFF2-40B4-BE49-F238E27FC236}">
                <a16:creationId xmlns:a16="http://schemas.microsoft.com/office/drawing/2014/main" id="{DF388B87-7714-461C-8AD5-E073FB7171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7620" y="4271784"/>
            <a:ext cx="1622437" cy="2339096"/>
          </a:xfrm>
          <a:prstGeom prst="rect">
            <a:avLst/>
          </a:prstGeom>
        </p:spPr>
      </p:pic>
      <p:pic>
        <p:nvPicPr>
          <p:cNvPr id="13" name="Picture 12" descr="A picture containing hat, red&#10;&#10;Description automatically generated">
            <a:extLst>
              <a:ext uri="{FF2B5EF4-FFF2-40B4-BE49-F238E27FC236}">
                <a16:creationId xmlns:a16="http://schemas.microsoft.com/office/drawing/2014/main" id="{EA60E665-DDD7-4475-9CD0-A8F46B8BF3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295" y="3553078"/>
            <a:ext cx="1593257" cy="2389885"/>
          </a:xfrm>
          <a:prstGeom prst="rect">
            <a:avLst/>
          </a:prstGeom>
        </p:spPr>
      </p:pic>
      <p:pic>
        <p:nvPicPr>
          <p:cNvPr id="14" name="Picture 13" descr="A close up of a person&#10;&#10;Description automatically generated">
            <a:extLst>
              <a:ext uri="{FF2B5EF4-FFF2-40B4-BE49-F238E27FC236}">
                <a16:creationId xmlns:a16="http://schemas.microsoft.com/office/drawing/2014/main" id="{194D392A-E827-4DEE-861A-30439F4B84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683" y="318989"/>
            <a:ext cx="2015422" cy="2959711"/>
          </a:xfrm>
          <a:prstGeom prst="rect">
            <a:avLst/>
          </a:prstGeom>
        </p:spPr>
      </p:pic>
      <p:pic>
        <p:nvPicPr>
          <p:cNvPr id="8" name="Content Placeholder 4" descr="A picture containing newspaper, man, suit&#10;&#10;Description automatically generated">
            <a:extLst>
              <a:ext uri="{FF2B5EF4-FFF2-40B4-BE49-F238E27FC236}">
                <a16:creationId xmlns:a16="http://schemas.microsoft.com/office/drawing/2014/main" id="{65CAB379-FEC1-4FE8-A257-54C9B66685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7959" y="392419"/>
            <a:ext cx="2143124" cy="2812850"/>
          </a:xfrm>
          <a:prstGeom prst="rect">
            <a:avLst/>
          </a:prstGeom>
        </p:spPr>
      </p:pic>
      <p:pic>
        <p:nvPicPr>
          <p:cNvPr id="6" name="Picture 5" descr="A close up of a sign&#10;&#10;Description automatically generated">
            <a:extLst>
              <a:ext uri="{FF2B5EF4-FFF2-40B4-BE49-F238E27FC236}">
                <a16:creationId xmlns:a16="http://schemas.microsoft.com/office/drawing/2014/main" id="{533EF552-3530-4299-B1A3-F8AE2F1B00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8876" y="3522487"/>
            <a:ext cx="2143124" cy="3088620"/>
          </a:xfrm>
          <a:prstGeom prst="rect">
            <a:avLst/>
          </a:prstGeom>
        </p:spPr>
      </p:pic>
    </p:spTree>
    <p:extLst>
      <p:ext uri="{BB962C8B-B14F-4D97-AF65-F5344CB8AC3E}">
        <p14:creationId xmlns:p14="http://schemas.microsoft.com/office/powerpoint/2010/main" val="39210486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Lieutenant in</a:t>
            </a:r>
            <a:br>
              <a:rPr lang="en-US" sz="2800" dirty="0"/>
            </a:br>
            <a:r>
              <a:rPr lang="en-US" sz="2800" dirty="0"/>
              <a:t>the 26</a:t>
            </a:r>
            <a:r>
              <a:rPr lang="en-US" sz="2800" baseline="30000" dirty="0"/>
              <a:t>th</a:t>
            </a:r>
            <a:r>
              <a:rPr lang="en-US" sz="2800" dirty="0"/>
              <a:t> Lancers’ Regiment</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401774" y="2581008"/>
            <a:ext cx="3926024" cy="4001593"/>
          </a:xfrm>
        </p:spPr>
        <p:txBody>
          <a:bodyPr>
            <a:normAutofit/>
          </a:bodyPr>
          <a:lstStyle/>
          <a:p>
            <a:r>
              <a:rPr lang="en-US" sz="2000" dirty="0"/>
              <a:t>September 1939: </a:t>
            </a:r>
          </a:p>
          <a:p>
            <a:pPr marL="0" indent="0">
              <a:buNone/>
            </a:pPr>
            <a:r>
              <a:rPr lang="en-US" sz="2000" dirty="0"/>
              <a:t>Poland attacked and defeated by Germany and the Soviet Union</a:t>
            </a:r>
          </a:p>
          <a:p>
            <a:r>
              <a:rPr lang="en-US" sz="2000" dirty="0"/>
              <a:t>Subsequent division into two occupation zones, the Nazi German and the Soviet one</a:t>
            </a:r>
          </a:p>
          <a:p>
            <a:r>
              <a:rPr lang="en-US" sz="2000" dirty="0"/>
              <a:t>German zone divided into the lands directly incorporated into the 3</a:t>
            </a:r>
            <a:r>
              <a:rPr lang="en-US" sz="2000" baseline="30000" dirty="0"/>
              <a:t>rd</a:t>
            </a:r>
            <a:r>
              <a:rPr lang="en-US" sz="2000" dirty="0"/>
              <a:t> Reich and the General </a:t>
            </a:r>
            <a:r>
              <a:rPr lang="en-US" sz="2000" dirty="0" err="1"/>
              <a:t>Gouvernment</a:t>
            </a:r>
            <a:endParaRPr lang="en-US" sz="2000" dirty="0"/>
          </a:p>
        </p:txBody>
      </p:sp>
      <p:pic>
        <p:nvPicPr>
          <p:cNvPr id="7" name="Picture 6" descr="A close up of a map&#10;&#10;Description automatically generated">
            <a:extLst>
              <a:ext uri="{FF2B5EF4-FFF2-40B4-BE49-F238E27FC236}">
                <a16:creationId xmlns:a16="http://schemas.microsoft.com/office/drawing/2014/main" id="{5BE22D73-A2B4-43FA-90A7-B6FF15D44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679" y="1077182"/>
            <a:ext cx="5127321" cy="5562454"/>
          </a:xfrm>
          <a:prstGeom prst="rect">
            <a:avLst/>
          </a:prstGeom>
        </p:spPr>
      </p:pic>
      <p:pic>
        <p:nvPicPr>
          <p:cNvPr id="5" name="Picture 4" descr="A close up of a map&#10;&#10;Description automatically generated">
            <a:extLst>
              <a:ext uri="{FF2B5EF4-FFF2-40B4-BE49-F238E27FC236}">
                <a16:creationId xmlns:a16="http://schemas.microsoft.com/office/drawing/2014/main" id="{EF6E51F6-7923-4D11-9AF5-438A891A2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910" y="72764"/>
            <a:ext cx="2289510" cy="2565279"/>
          </a:xfrm>
          <a:prstGeom prst="rect">
            <a:avLst/>
          </a:prstGeom>
        </p:spPr>
      </p:pic>
    </p:spTree>
    <p:extLst>
      <p:ext uri="{BB962C8B-B14F-4D97-AF65-F5344CB8AC3E}">
        <p14:creationId xmlns:p14="http://schemas.microsoft.com/office/powerpoint/2010/main" val="29002941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Secret Polish Army</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643468" y="2638043"/>
            <a:ext cx="3363974" cy="3896869"/>
          </a:xfrm>
        </p:spPr>
        <p:txBody>
          <a:bodyPr>
            <a:normAutofit/>
          </a:bodyPr>
          <a:lstStyle/>
          <a:p>
            <a:r>
              <a:rPr lang="en-US" sz="2000" dirty="0"/>
              <a:t>September campaign</a:t>
            </a:r>
          </a:p>
          <a:p>
            <a:r>
              <a:rPr lang="en-US" sz="2000" dirty="0"/>
              <a:t>Decision to go into hiding</a:t>
            </a:r>
          </a:p>
          <a:p>
            <a:r>
              <a:rPr lang="en-US" sz="2000" dirty="0"/>
              <a:t>Founding member of Secret Polish Army [</a:t>
            </a:r>
            <a:r>
              <a:rPr lang="en-US" sz="2000" dirty="0" err="1"/>
              <a:t>Tajna</a:t>
            </a:r>
            <a:r>
              <a:rPr lang="en-US" sz="2000" dirty="0"/>
              <a:t> </a:t>
            </a:r>
            <a:r>
              <a:rPr lang="en-US" sz="2000" dirty="0" err="1"/>
              <a:t>Armia</a:t>
            </a:r>
            <a:r>
              <a:rPr lang="en-US" sz="2000" dirty="0"/>
              <a:t> </a:t>
            </a:r>
            <a:r>
              <a:rPr lang="en-US" sz="2000" dirty="0" err="1"/>
              <a:t>Polska</a:t>
            </a:r>
            <a:r>
              <a:rPr lang="en-US" sz="2000" dirty="0"/>
              <a:t>]</a:t>
            </a:r>
          </a:p>
          <a:p>
            <a:r>
              <a:rPr lang="en-US" sz="2000" dirty="0"/>
              <a:t>Organizational work in Warsaw</a:t>
            </a:r>
          </a:p>
          <a:p>
            <a:r>
              <a:rPr lang="en-US" sz="2000" dirty="0"/>
              <a:t>Volunteering for Auschwitz to gather intelligence about the camp and build an underground resistance there</a:t>
            </a:r>
          </a:p>
        </p:txBody>
      </p:sp>
      <p:pic>
        <p:nvPicPr>
          <p:cNvPr id="7" name="Picture 6" descr="A close up of a map&#10;&#10;Description automatically generated">
            <a:extLst>
              <a:ext uri="{FF2B5EF4-FFF2-40B4-BE49-F238E27FC236}">
                <a16:creationId xmlns:a16="http://schemas.microsoft.com/office/drawing/2014/main" id="{5BE22D73-A2B4-43FA-90A7-B6FF15D44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10" y="-825251"/>
            <a:ext cx="7541090" cy="8092741"/>
          </a:xfrm>
          <a:prstGeom prst="rect">
            <a:avLst/>
          </a:prstGeom>
        </p:spPr>
      </p:pic>
      <p:sp>
        <p:nvSpPr>
          <p:cNvPr id="6" name="Arrow: Right 5">
            <a:extLst>
              <a:ext uri="{FF2B5EF4-FFF2-40B4-BE49-F238E27FC236}">
                <a16:creationId xmlns:a16="http://schemas.microsoft.com/office/drawing/2014/main" id="{BA3F0650-18A5-4046-BE3A-7DD6B29AAA9C}"/>
              </a:ext>
            </a:extLst>
          </p:cNvPr>
          <p:cNvSpPr/>
          <p:nvPr/>
        </p:nvSpPr>
        <p:spPr>
          <a:xfrm flipH="1">
            <a:off x="6818378" y="4547616"/>
            <a:ext cx="935734" cy="463296"/>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724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Volunteer for Auschwitz</a:t>
            </a:r>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162838" y="2638043"/>
            <a:ext cx="4488072" cy="3896869"/>
          </a:xfrm>
        </p:spPr>
        <p:txBody>
          <a:bodyPr>
            <a:normAutofit/>
          </a:bodyPr>
          <a:lstStyle/>
          <a:p>
            <a:r>
              <a:rPr lang="en-US" sz="2000" dirty="0"/>
              <a:t>Joined 2</a:t>
            </a:r>
            <a:r>
              <a:rPr lang="en-US" sz="2000" baseline="30000" dirty="0"/>
              <a:t>nd</a:t>
            </a:r>
            <a:r>
              <a:rPr lang="en-US" sz="2000" dirty="0"/>
              <a:t> Warsaw round-up</a:t>
            </a:r>
          </a:p>
          <a:p>
            <a:r>
              <a:rPr lang="en-US" sz="2000" dirty="0"/>
              <a:t>Arrived at the camp on </a:t>
            </a:r>
            <a:r>
              <a:rPr lang="pl-PL" sz="2000" dirty="0"/>
              <a:t>22 Sept 1940</a:t>
            </a:r>
          </a:p>
          <a:p>
            <a:r>
              <a:rPr lang="pl-PL" sz="2000" dirty="0"/>
              <a:t>No. 4959</a:t>
            </a:r>
            <a:endParaRPr lang="en-US" sz="2000" dirty="0"/>
          </a:p>
          <a:p>
            <a:r>
              <a:rPr lang="en-US" sz="2000" dirty="0"/>
              <a:t>Assumed identity of Tomasz </a:t>
            </a:r>
            <a:r>
              <a:rPr lang="en-US" sz="2000" dirty="0" err="1"/>
              <a:t>Serafi</a:t>
            </a:r>
            <a:r>
              <a:rPr lang="pl-PL" sz="2000" dirty="0"/>
              <a:t>ń</a:t>
            </a:r>
            <a:r>
              <a:rPr lang="en-US" sz="2000" dirty="0"/>
              <a:t>ski</a:t>
            </a:r>
          </a:p>
          <a:p>
            <a:r>
              <a:rPr lang="en-US" sz="2000" dirty="0"/>
              <a:t>“Outlandish reality”</a:t>
            </a:r>
          </a:p>
          <a:p>
            <a:r>
              <a:rPr lang="en-US" sz="2000" dirty="0"/>
              <a:t>2 tasks: to survive and to work</a:t>
            </a:r>
            <a:endParaRPr lang="pl-PL" sz="2000" dirty="0"/>
          </a:p>
          <a:p>
            <a:r>
              <a:rPr lang="en-US" sz="2000" dirty="0"/>
              <a:t>22 September 1940 </a:t>
            </a:r>
            <a:r>
              <a:rPr lang="pl-PL" sz="2000" dirty="0"/>
              <a:t>-</a:t>
            </a:r>
            <a:r>
              <a:rPr lang="en-US" sz="2000" dirty="0"/>
              <a:t> 26 April 1943</a:t>
            </a:r>
          </a:p>
          <a:p>
            <a:endParaRPr lang="en-US" sz="2000" dirty="0"/>
          </a:p>
          <a:p>
            <a:endParaRPr lang="pl-PL" sz="2000" dirty="0"/>
          </a:p>
          <a:p>
            <a:pPr marL="0" indent="0">
              <a:buNone/>
            </a:pPr>
            <a:endParaRPr lang="en-US" sz="2000" dirty="0"/>
          </a:p>
        </p:txBody>
      </p:sp>
      <p:pic>
        <p:nvPicPr>
          <p:cNvPr id="14" name="Picture 13" descr="An old photo of a person&#10;&#10;Description automatically generated">
            <a:extLst>
              <a:ext uri="{FF2B5EF4-FFF2-40B4-BE49-F238E27FC236}">
                <a16:creationId xmlns:a16="http://schemas.microsoft.com/office/drawing/2014/main" id="{3A48CF7C-F363-4B51-AA3A-24004EDE3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797" y="-808283"/>
            <a:ext cx="7550203" cy="4620723"/>
          </a:xfrm>
          <a:prstGeom prst="rect">
            <a:avLst/>
          </a:prstGeom>
        </p:spPr>
      </p:pic>
      <p:pic>
        <p:nvPicPr>
          <p:cNvPr id="7" name="Picture 6" descr="A drawing of a tree&#10;&#10;Description automatically generated">
            <a:extLst>
              <a:ext uri="{FF2B5EF4-FFF2-40B4-BE49-F238E27FC236}">
                <a16:creationId xmlns:a16="http://schemas.microsoft.com/office/drawing/2014/main" id="{F738FEE3-167B-4C41-9CF5-7F4D8C357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869" y="2793998"/>
            <a:ext cx="2828545" cy="4064002"/>
          </a:xfrm>
          <a:prstGeom prst="rect">
            <a:avLst/>
          </a:prstGeom>
        </p:spPr>
      </p:pic>
      <p:pic>
        <p:nvPicPr>
          <p:cNvPr id="20" name="Picture 19" descr="A close up of text on a white background&#10;&#10;Description automatically generated">
            <a:extLst>
              <a:ext uri="{FF2B5EF4-FFF2-40B4-BE49-F238E27FC236}">
                <a16:creationId xmlns:a16="http://schemas.microsoft.com/office/drawing/2014/main" id="{FD087E1F-539C-4C65-A695-934801728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0406" y="2867422"/>
            <a:ext cx="3679968" cy="3917153"/>
          </a:xfrm>
          <a:prstGeom prst="rect">
            <a:avLst/>
          </a:prstGeom>
        </p:spPr>
      </p:pic>
    </p:spTree>
    <p:extLst>
      <p:ext uri="{BB962C8B-B14F-4D97-AF65-F5344CB8AC3E}">
        <p14:creationId xmlns:p14="http://schemas.microsoft.com/office/powerpoint/2010/main" val="17951344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pl-PL" sz="2800" dirty="0" err="1"/>
              <a:t>Surviving</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4996012" y="2305609"/>
            <a:ext cx="6366932" cy="3534359"/>
          </a:xfrm>
        </p:spPr>
        <p:txBody>
          <a:bodyPr>
            <a:normAutofit/>
          </a:bodyPr>
          <a:lstStyle/>
          <a:p>
            <a:r>
              <a:rPr lang="pl-PL" sz="2000" dirty="0" err="1">
                <a:solidFill>
                  <a:schemeClr val="bg1"/>
                </a:solidFill>
              </a:rPr>
              <a:t>Avoiding</a:t>
            </a:r>
            <a:r>
              <a:rPr lang="pl-PL" sz="2000" dirty="0">
                <a:solidFill>
                  <a:schemeClr val="bg1"/>
                </a:solidFill>
              </a:rPr>
              <a:t> </a:t>
            </a:r>
            <a:r>
              <a:rPr lang="pl-PL" sz="2000" dirty="0" err="1">
                <a:solidFill>
                  <a:schemeClr val="bg1"/>
                </a:solidFill>
              </a:rPr>
              <a:t>death</a:t>
            </a:r>
            <a:r>
              <a:rPr lang="pl-PL" sz="2000" dirty="0">
                <a:solidFill>
                  <a:schemeClr val="bg1"/>
                </a:solidFill>
              </a:rPr>
              <a:t> </a:t>
            </a:r>
            <a:r>
              <a:rPr lang="pl-PL" sz="2000" dirty="0" err="1">
                <a:solidFill>
                  <a:schemeClr val="bg1"/>
                </a:solidFill>
              </a:rPr>
              <a:t>through</a:t>
            </a:r>
            <a:r>
              <a:rPr lang="pl-PL" sz="2000" dirty="0">
                <a:solidFill>
                  <a:schemeClr val="bg1"/>
                </a:solidFill>
              </a:rPr>
              <a:t> </a:t>
            </a:r>
            <a:r>
              <a:rPr lang="pl-PL" sz="2000" dirty="0" err="1">
                <a:solidFill>
                  <a:schemeClr val="bg1"/>
                </a:solidFill>
              </a:rPr>
              <a:t>punishment</a:t>
            </a:r>
            <a:r>
              <a:rPr lang="pl-PL" sz="2000" dirty="0">
                <a:solidFill>
                  <a:schemeClr val="bg1"/>
                </a:solidFill>
              </a:rPr>
              <a:t> </a:t>
            </a:r>
            <a:r>
              <a:rPr lang="pl-PL" sz="2000" dirty="0" err="1">
                <a:solidFill>
                  <a:schemeClr val="bg1"/>
                </a:solidFill>
              </a:rPr>
              <a:t>or</a:t>
            </a:r>
            <a:r>
              <a:rPr lang="pl-PL" sz="2000" dirty="0">
                <a:solidFill>
                  <a:schemeClr val="bg1"/>
                </a:solidFill>
              </a:rPr>
              <a:t> </a:t>
            </a:r>
            <a:r>
              <a:rPr lang="pl-PL" sz="2000" dirty="0" err="1">
                <a:solidFill>
                  <a:schemeClr val="bg1"/>
                </a:solidFill>
              </a:rPr>
              <a:t>overwork</a:t>
            </a:r>
            <a:endParaRPr lang="pl-PL" sz="2000" dirty="0">
              <a:solidFill>
                <a:schemeClr val="bg1"/>
              </a:solidFill>
            </a:endParaRPr>
          </a:p>
          <a:p>
            <a:r>
              <a:rPr lang="pl-PL" sz="2000" dirty="0" err="1">
                <a:solidFill>
                  <a:schemeClr val="bg1"/>
                </a:solidFill>
              </a:rPr>
              <a:t>Finding</a:t>
            </a:r>
            <a:r>
              <a:rPr lang="pl-PL" sz="2000" dirty="0">
                <a:solidFill>
                  <a:schemeClr val="bg1"/>
                </a:solidFill>
              </a:rPr>
              <a:t> a </a:t>
            </a:r>
            <a:r>
              <a:rPr lang="pl-PL" sz="2000" dirty="0" err="1">
                <a:solidFill>
                  <a:schemeClr val="bg1"/>
                </a:solidFill>
              </a:rPr>
              <a:t>job</a:t>
            </a:r>
            <a:r>
              <a:rPr lang="pl-PL" sz="2000" dirty="0">
                <a:solidFill>
                  <a:schemeClr val="bg1"/>
                </a:solidFill>
              </a:rPr>
              <a:t> </a:t>
            </a:r>
            <a:r>
              <a:rPr lang="pl-PL" sz="2000" dirty="0" err="1">
                <a:solidFill>
                  <a:schemeClr val="bg1"/>
                </a:solidFill>
              </a:rPr>
              <a:t>under</a:t>
            </a:r>
            <a:r>
              <a:rPr lang="pl-PL" sz="2000" dirty="0">
                <a:solidFill>
                  <a:schemeClr val="bg1"/>
                </a:solidFill>
              </a:rPr>
              <a:t> a </a:t>
            </a:r>
            <a:r>
              <a:rPr lang="pl-PL" sz="2000" dirty="0" err="1">
                <a:solidFill>
                  <a:schemeClr val="bg1"/>
                </a:solidFill>
              </a:rPr>
              <a:t>roof</a:t>
            </a:r>
            <a:r>
              <a:rPr lang="pl-PL" sz="2000" dirty="0">
                <a:solidFill>
                  <a:schemeClr val="bg1"/>
                </a:solidFill>
              </a:rPr>
              <a:t> </a:t>
            </a:r>
          </a:p>
          <a:p>
            <a:r>
              <a:rPr lang="pl-PL" sz="2000" dirty="0" err="1">
                <a:solidFill>
                  <a:schemeClr val="bg1"/>
                </a:solidFill>
              </a:rPr>
              <a:t>Finding</a:t>
            </a:r>
            <a:r>
              <a:rPr lang="pl-PL" sz="2000" dirty="0">
                <a:solidFill>
                  <a:schemeClr val="bg1"/>
                </a:solidFill>
              </a:rPr>
              <a:t> a </a:t>
            </a:r>
            <a:r>
              <a:rPr lang="pl-PL" sz="2000" dirty="0" err="1">
                <a:solidFill>
                  <a:schemeClr val="bg1"/>
                </a:solidFill>
              </a:rPr>
              <a:t>more</a:t>
            </a:r>
            <a:r>
              <a:rPr lang="pl-PL" sz="2000" dirty="0">
                <a:solidFill>
                  <a:schemeClr val="bg1"/>
                </a:solidFill>
              </a:rPr>
              <a:t> </a:t>
            </a:r>
            <a:r>
              <a:rPr lang="pl-PL" sz="2000" dirty="0" err="1">
                <a:solidFill>
                  <a:schemeClr val="bg1"/>
                </a:solidFill>
              </a:rPr>
              <a:t>influential</a:t>
            </a:r>
            <a:r>
              <a:rPr lang="pl-PL" sz="2000" dirty="0">
                <a:solidFill>
                  <a:schemeClr val="bg1"/>
                </a:solidFill>
              </a:rPr>
              <a:t> </a:t>
            </a:r>
            <a:r>
              <a:rPr lang="pl-PL" sz="2000" dirty="0" err="1">
                <a:solidFill>
                  <a:schemeClr val="bg1"/>
                </a:solidFill>
              </a:rPr>
              <a:t>job</a:t>
            </a:r>
            <a:endParaRPr lang="pl-PL" sz="2000" dirty="0">
              <a:solidFill>
                <a:schemeClr val="bg1"/>
              </a:solidFill>
            </a:endParaRPr>
          </a:p>
          <a:p>
            <a:r>
              <a:rPr lang="pl-PL" sz="2000" dirty="0" err="1">
                <a:solidFill>
                  <a:schemeClr val="bg1"/>
                </a:solidFill>
              </a:rPr>
              <a:t>Finding</a:t>
            </a:r>
            <a:r>
              <a:rPr lang="pl-PL" sz="2000" dirty="0">
                <a:solidFill>
                  <a:schemeClr val="bg1"/>
                </a:solidFill>
              </a:rPr>
              <a:t> food</a:t>
            </a:r>
          </a:p>
          <a:p>
            <a:r>
              <a:rPr lang="pl-PL" sz="2000" dirty="0" err="1">
                <a:solidFill>
                  <a:schemeClr val="bg1"/>
                </a:solidFill>
              </a:rPr>
              <a:t>Surviving</a:t>
            </a:r>
            <a:r>
              <a:rPr lang="pl-PL" sz="2000" dirty="0">
                <a:solidFill>
                  <a:schemeClr val="bg1"/>
                </a:solidFill>
              </a:rPr>
              <a:t> </a:t>
            </a:r>
            <a:r>
              <a:rPr lang="pl-PL" sz="2000" dirty="0" err="1">
                <a:solidFill>
                  <a:schemeClr val="bg1"/>
                </a:solidFill>
              </a:rPr>
              <a:t>disease</a:t>
            </a:r>
            <a:endParaRPr lang="pl-PL" sz="2000" dirty="0">
              <a:solidFill>
                <a:schemeClr val="bg1"/>
              </a:solidFill>
            </a:endParaRPr>
          </a:p>
          <a:p>
            <a:r>
              <a:rPr lang="pl-PL" sz="2000" dirty="0" err="1">
                <a:solidFill>
                  <a:schemeClr val="bg1"/>
                </a:solidFill>
              </a:rPr>
              <a:t>Gradually</a:t>
            </a:r>
            <a:r>
              <a:rPr lang="pl-PL" sz="2000" dirty="0">
                <a:solidFill>
                  <a:schemeClr val="bg1"/>
                </a:solidFill>
              </a:rPr>
              <a:t> </a:t>
            </a:r>
            <a:r>
              <a:rPr lang="pl-PL" sz="2000" dirty="0" err="1">
                <a:solidFill>
                  <a:schemeClr val="bg1"/>
                </a:solidFill>
              </a:rPr>
              <a:t>improving</a:t>
            </a:r>
            <a:r>
              <a:rPr lang="pl-PL" sz="2000" dirty="0">
                <a:solidFill>
                  <a:schemeClr val="bg1"/>
                </a:solidFill>
              </a:rPr>
              <a:t> </a:t>
            </a:r>
            <a:r>
              <a:rPr lang="pl-PL" sz="2000" dirty="0" err="1">
                <a:solidFill>
                  <a:schemeClr val="bg1"/>
                </a:solidFill>
              </a:rPr>
              <a:t>conditions</a:t>
            </a:r>
            <a:r>
              <a:rPr lang="pl-PL" sz="2000" dirty="0">
                <a:solidFill>
                  <a:schemeClr val="bg1"/>
                </a:solidFill>
              </a:rPr>
              <a:t> for </a:t>
            </a:r>
            <a:r>
              <a:rPr lang="pl-PL" sz="2000" dirty="0" err="1">
                <a:solidFill>
                  <a:schemeClr val="bg1"/>
                </a:solidFill>
              </a:rPr>
              <a:t>inmates</a:t>
            </a:r>
            <a:r>
              <a:rPr lang="pl-PL" sz="2000" dirty="0">
                <a:solidFill>
                  <a:schemeClr val="bg1"/>
                </a:solidFill>
              </a:rPr>
              <a:t> </a:t>
            </a:r>
          </a:p>
          <a:p>
            <a:endParaRPr lang="pl-PL" sz="2000" dirty="0">
              <a:solidFill>
                <a:schemeClr val="bg1"/>
              </a:solidFill>
            </a:endParaRPr>
          </a:p>
        </p:txBody>
      </p:sp>
    </p:spTree>
    <p:extLst>
      <p:ext uri="{BB962C8B-B14F-4D97-AF65-F5344CB8AC3E}">
        <p14:creationId xmlns:p14="http://schemas.microsoft.com/office/powerpoint/2010/main" val="429289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pl-PL" sz="2800" dirty="0" err="1"/>
              <a:t>Organizing</a:t>
            </a:r>
            <a:r>
              <a:rPr lang="pl-PL" sz="2800" dirty="0"/>
              <a:t> </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4833329" y="2305609"/>
            <a:ext cx="7358671" cy="4190725"/>
          </a:xfrm>
        </p:spPr>
        <p:txBody>
          <a:bodyPr>
            <a:normAutofit/>
          </a:bodyPr>
          <a:lstStyle/>
          <a:p>
            <a:r>
              <a:rPr lang="en-US" sz="2000" dirty="0">
                <a:solidFill>
                  <a:schemeClr val="bg1"/>
                </a:solidFill>
              </a:rPr>
              <a:t>infirmary for inmates</a:t>
            </a:r>
          </a:p>
          <a:p>
            <a:r>
              <a:rPr lang="en-US" sz="2000" dirty="0" err="1">
                <a:solidFill>
                  <a:schemeClr val="bg1"/>
                </a:solidFill>
              </a:rPr>
              <a:t>Arbeitseinsatz</a:t>
            </a:r>
            <a:r>
              <a:rPr lang="en-US" sz="2000" dirty="0">
                <a:solidFill>
                  <a:schemeClr val="bg1"/>
                </a:solidFill>
              </a:rPr>
              <a:t> – office assigning inmates to </a:t>
            </a:r>
            <a:r>
              <a:rPr lang="en-US" sz="2000" dirty="0" err="1">
                <a:solidFill>
                  <a:schemeClr val="bg1"/>
                </a:solidFill>
              </a:rPr>
              <a:t>Kommandos</a:t>
            </a:r>
            <a:endParaRPr lang="pl-PL" sz="2000" dirty="0">
              <a:solidFill>
                <a:schemeClr val="bg1"/>
              </a:solidFill>
            </a:endParaRPr>
          </a:p>
          <a:p>
            <a:r>
              <a:rPr lang="en-US" sz="2000" dirty="0">
                <a:solidFill>
                  <a:schemeClr val="bg1"/>
                </a:solidFill>
              </a:rPr>
              <a:t>carpentry, tannery, clothing magazine and </a:t>
            </a:r>
            <a:br>
              <a:rPr lang="pl-PL" sz="2000" dirty="0">
                <a:solidFill>
                  <a:schemeClr val="bg1"/>
                </a:solidFill>
              </a:rPr>
            </a:br>
            <a:r>
              <a:rPr lang="en-US" sz="2000" dirty="0">
                <a:solidFill>
                  <a:schemeClr val="bg1"/>
                </a:solidFill>
              </a:rPr>
              <a:t>vegetable-sorting magazine</a:t>
            </a:r>
            <a:endParaRPr lang="pl-PL" sz="2000" dirty="0">
              <a:solidFill>
                <a:schemeClr val="bg1"/>
              </a:solidFill>
            </a:endParaRPr>
          </a:p>
          <a:p>
            <a:r>
              <a:rPr lang="pl-PL" sz="2000" dirty="0">
                <a:solidFill>
                  <a:schemeClr val="bg1"/>
                </a:solidFill>
              </a:rPr>
              <a:t>Five </a:t>
            </a:r>
            <a:r>
              <a:rPr lang="pl-PL" sz="2000" dirty="0" err="1">
                <a:solidFill>
                  <a:schemeClr val="bg1"/>
                </a:solidFill>
              </a:rPr>
              <a:t>initial</a:t>
            </a:r>
            <a:r>
              <a:rPr lang="pl-PL" sz="2000" dirty="0">
                <a:solidFill>
                  <a:schemeClr val="bg1"/>
                </a:solidFill>
              </a:rPr>
              <a:t> „</a:t>
            </a:r>
            <a:r>
              <a:rPr lang="pl-PL" sz="2000" dirty="0" err="1">
                <a:solidFill>
                  <a:schemeClr val="bg1"/>
                </a:solidFill>
              </a:rPr>
              <a:t>fives</a:t>
            </a:r>
            <a:r>
              <a:rPr lang="pl-PL" sz="2000" dirty="0">
                <a:solidFill>
                  <a:schemeClr val="bg1"/>
                </a:solidFill>
              </a:rPr>
              <a:t>” </a:t>
            </a:r>
            <a:r>
              <a:rPr lang="pl-PL" sz="2000" dirty="0" err="1">
                <a:solidFill>
                  <a:schemeClr val="bg1"/>
                </a:solidFill>
              </a:rPr>
              <a:t>organized</a:t>
            </a:r>
            <a:r>
              <a:rPr lang="pl-PL" sz="2000" dirty="0">
                <a:solidFill>
                  <a:schemeClr val="bg1"/>
                </a:solidFill>
              </a:rPr>
              <a:t> by </a:t>
            </a:r>
            <a:r>
              <a:rPr lang="pl-PL" sz="2000" dirty="0" err="1">
                <a:solidFill>
                  <a:schemeClr val="bg1"/>
                </a:solidFill>
              </a:rPr>
              <a:t>November</a:t>
            </a:r>
            <a:r>
              <a:rPr lang="pl-PL" sz="2000" dirty="0">
                <a:solidFill>
                  <a:schemeClr val="bg1"/>
                </a:solidFill>
              </a:rPr>
              <a:t> 1941</a:t>
            </a:r>
          </a:p>
          <a:p>
            <a:r>
              <a:rPr lang="pl-PL" sz="2000" dirty="0">
                <a:solidFill>
                  <a:schemeClr val="bg1"/>
                </a:solidFill>
              </a:rPr>
              <a:t>ZOW Związek Organizacji Wojskowej </a:t>
            </a:r>
            <a:r>
              <a:rPr lang="en-US" sz="2100" dirty="0">
                <a:solidFill>
                  <a:schemeClr val="bg1"/>
                </a:solidFill>
              </a:rPr>
              <a:t>Military Organization Union </a:t>
            </a:r>
          </a:p>
          <a:p>
            <a:r>
              <a:rPr lang="en-US" sz="2000" dirty="0">
                <a:solidFill>
                  <a:schemeClr val="bg1"/>
                </a:solidFill>
              </a:rPr>
              <a:t>Reporting</a:t>
            </a:r>
          </a:p>
          <a:p>
            <a:r>
              <a:rPr lang="en-US" sz="2000" dirty="0">
                <a:solidFill>
                  <a:schemeClr val="bg1"/>
                </a:solidFill>
              </a:rPr>
              <a:t>Counterespionage</a:t>
            </a:r>
          </a:p>
          <a:p>
            <a:r>
              <a:rPr lang="en-US" sz="2000" dirty="0">
                <a:solidFill>
                  <a:schemeClr val="bg1"/>
                </a:solidFill>
              </a:rPr>
              <a:t>Escapes</a:t>
            </a:r>
          </a:p>
          <a:p>
            <a:r>
              <a:rPr lang="en-US" sz="2000" dirty="0">
                <a:solidFill>
                  <a:schemeClr val="bg1"/>
                </a:solidFill>
              </a:rPr>
              <a:t>Help to the women’s camp in Birkenau</a:t>
            </a:r>
            <a:endParaRPr lang="pl-PL"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8962633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pl-PL" sz="2800" dirty="0"/>
              <a:t>Reporting </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5412905" y="2305609"/>
            <a:ext cx="5598836" cy="5603749"/>
          </a:xfrm>
        </p:spPr>
        <p:txBody>
          <a:bodyPr>
            <a:normAutofit/>
          </a:bodyPr>
          <a:lstStyle/>
          <a:p>
            <a:r>
              <a:rPr lang="pl-PL" sz="2000" dirty="0">
                <a:solidFill>
                  <a:schemeClr val="bg1"/>
                </a:solidFill>
              </a:rPr>
              <a:t>Network of ZOW </a:t>
            </a:r>
            <a:r>
              <a:rPr lang="pl-PL" sz="2000" dirty="0" err="1">
                <a:solidFill>
                  <a:schemeClr val="bg1"/>
                </a:solidFill>
              </a:rPr>
              <a:t>members</a:t>
            </a:r>
            <a:r>
              <a:rPr lang="pl-PL" sz="2000" dirty="0">
                <a:solidFill>
                  <a:schemeClr val="bg1"/>
                </a:solidFill>
              </a:rPr>
              <a:t> in </a:t>
            </a:r>
            <a:r>
              <a:rPr lang="pl-PL" sz="2000" dirty="0" err="1">
                <a:solidFill>
                  <a:schemeClr val="bg1"/>
                </a:solidFill>
              </a:rPr>
              <a:t>all</a:t>
            </a:r>
            <a:r>
              <a:rPr lang="pl-PL" sz="2000" dirty="0">
                <a:solidFill>
                  <a:schemeClr val="bg1"/>
                </a:solidFill>
              </a:rPr>
              <a:t> </a:t>
            </a:r>
            <a:r>
              <a:rPr lang="pl-PL" sz="2000" dirty="0" err="1">
                <a:solidFill>
                  <a:schemeClr val="bg1"/>
                </a:solidFill>
              </a:rPr>
              <a:t>Arbeitskommandos</a:t>
            </a:r>
            <a:endParaRPr lang="pl-PL" sz="2000" dirty="0">
              <a:solidFill>
                <a:schemeClr val="bg1"/>
              </a:solidFill>
            </a:endParaRPr>
          </a:p>
          <a:p>
            <a:r>
              <a:rPr lang="pl-PL" sz="2000" dirty="0" err="1">
                <a:solidFill>
                  <a:schemeClr val="bg1"/>
                </a:solidFill>
              </a:rPr>
              <a:t>Regular</a:t>
            </a:r>
            <a:r>
              <a:rPr lang="pl-PL" sz="2000" dirty="0">
                <a:solidFill>
                  <a:schemeClr val="bg1"/>
                </a:solidFill>
              </a:rPr>
              <a:t> </a:t>
            </a:r>
            <a:r>
              <a:rPr lang="pl-PL" sz="2000" dirty="0" err="1">
                <a:solidFill>
                  <a:schemeClr val="bg1"/>
                </a:solidFill>
              </a:rPr>
              <a:t>dispatches</a:t>
            </a:r>
            <a:r>
              <a:rPr lang="pl-PL" sz="2000" dirty="0">
                <a:solidFill>
                  <a:schemeClr val="bg1"/>
                </a:solidFill>
              </a:rPr>
              <a:t> to the Union of </a:t>
            </a:r>
            <a:r>
              <a:rPr lang="pl-PL" sz="2000" dirty="0" err="1">
                <a:solidFill>
                  <a:schemeClr val="bg1"/>
                </a:solidFill>
              </a:rPr>
              <a:t>Armed</a:t>
            </a:r>
            <a:r>
              <a:rPr lang="pl-PL" sz="2000" dirty="0">
                <a:solidFill>
                  <a:schemeClr val="bg1"/>
                </a:solidFill>
              </a:rPr>
              <a:t> </a:t>
            </a:r>
            <a:r>
              <a:rPr lang="pl-PL" sz="2000" dirty="0" err="1">
                <a:solidFill>
                  <a:schemeClr val="bg1"/>
                </a:solidFill>
              </a:rPr>
              <a:t>Struggle</a:t>
            </a:r>
            <a:r>
              <a:rPr lang="pl-PL" sz="2000" dirty="0">
                <a:solidFill>
                  <a:schemeClr val="bg1"/>
                </a:solidFill>
              </a:rPr>
              <a:t>/Home </a:t>
            </a:r>
            <a:r>
              <a:rPr lang="pl-PL" sz="2000" dirty="0" err="1">
                <a:solidFill>
                  <a:schemeClr val="bg1"/>
                </a:solidFill>
              </a:rPr>
              <a:t>Army</a:t>
            </a:r>
            <a:r>
              <a:rPr lang="pl-PL" sz="2000" dirty="0">
                <a:solidFill>
                  <a:schemeClr val="bg1"/>
                </a:solidFill>
              </a:rPr>
              <a:t> in </a:t>
            </a:r>
            <a:r>
              <a:rPr lang="pl-PL" sz="2000" dirty="0" err="1">
                <a:solidFill>
                  <a:schemeClr val="bg1"/>
                </a:solidFill>
              </a:rPr>
              <a:t>Warsaw</a:t>
            </a:r>
            <a:endParaRPr lang="pl-PL" sz="2000" dirty="0">
              <a:solidFill>
                <a:schemeClr val="bg1"/>
              </a:solidFill>
            </a:endParaRPr>
          </a:p>
          <a:p>
            <a:r>
              <a:rPr lang="pl-PL" sz="2000" dirty="0">
                <a:solidFill>
                  <a:schemeClr val="bg1"/>
                </a:solidFill>
              </a:rPr>
              <a:t>Through </a:t>
            </a:r>
            <a:r>
              <a:rPr lang="pl-PL" sz="2000" dirty="0" err="1">
                <a:solidFill>
                  <a:schemeClr val="bg1"/>
                </a:solidFill>
              </a:rPr>
              <a:t>people</a:t>
            </a:r>
            <a:r>
              <a:rPr lang="pl-PL" sz="2000" dirty="0">
                <a:solidFill>
                  <a:schemeClr val="bg1"/>
                </a:solidFill>
              </a:rPr>
              <a:t> </a:t>
            </a:r>
            <a:r>
              <a:rPr lang="pl-PL" sz="2000" dirty="0" err="1">
                <a:solidFill>
                  <a:schemeClr val="bg1"/>
                </a:solidFill>
              </a:rPr>
              <a:t>released</a:t>
            </a:r>
            <a:r>
              <a:rPr lang="pl-PL" sz="2000" dirty="0">
                <a:solidFill>
                  <a:schemeClr val="bg1"/>
                </a:solidFill>
              </a:rPr>
              <a:t> from Auschwitz and </a:t>
            </a:r>
            <a:r>
              <a:rPr lang="pl-PL" sz="2000" dirty="0" err="1">
                <a:solidFill>
                  <a:schemeClr val="bg1"/>
                </a:solidFill>
              </a:rPr>
              <a:t>later</a:t>
            </a:r>
            <a:r>
              <a:rPr lang="pl-PL" sz="2000" dirty="0">
                <a:solidFill>
                  <a:schemeClr val="bg1"/>
                </a:solidFill>
              </a:rPr>
              <a:t> </a:t>
            </a:r>
            <a:r>
              <a:rPr lang="pl-PL" sz="2000" dirty="0" err="1">
                <a:solidFill>
                  <a:schemeClr val="bg1"/>
                </a:solidFill>
              </a:rPr>
              <a:t>escapees</a:t>
            </a:r>
            <a:endParaRPr lang="pl-PL" sz="2000" dirty="0">
              <a:solidFill>
                <a:schemeClr val="bg1"/>
              </a:solidFill>
            </a:endParaRPr>
          </a:p>
          <a:p>
            <a:r>
              <a:rPr lang="pl-PL" sz="2000" dirty="0" err="1">
                <a:solidFill>
                  <a:schemeClr val="bg1"/>
                </a:solidFill>
              </a:rPr>
              <a:t>Subsequently</a:t>
            </a:r>
            <a:r>
              <a:rPr lang="pl-PL" sz="2000" dirty="0">
                <a:solidFill>
                  <a:schemeClr val="bg1"/>
                </a:solidFill>
              </a:rPr>
              <a:t> </a:t>
            </a:r>
            <a:r>
              <a:rPr lang="pl-PL" sz="2000" dirty="0" err="1">
                <a:solidFill>
                  <a:schemeClr val="bg1"/>
                </a:solidFill>
              </a:rPr>
              <a:t>sent</a:t>
            </a:r>
            <a:r>
              <a:rPr lang="pl-PL" sz="2000" dirty="0">
                <a:solidFill>
                  <a:schemeClr val="bg1"/>
                </a:solidFill>
              </a:rPr>
              <a:t> to London</a:t>
            </a:r>
          </a:p>
          <a:p>
            <a:r>
              <a:rPr lang="pl-PL" sz="2000" dirty="0" err="1">
                <a:solidFill>
                  <a:schemeClr val="bg1"/>
                </a:solidFill>
              </a:rPr>
              <a:t>Allies</a:t>
            </a:r>
            <a:r>
              <a:rPr lang="pl-PL" sz="2000" dirty="0">
                <a:solidFill>
                  <a:schemeClr val="bg1"/>
                </a:solidFill>
              </a:rPr>
              <a:t> </a:t>
            </a:r>
            <a:r>
              <a:rPr lang="pl-PL" sz="2000" dirty="0" err="1">
                <a:solidFill>
                  <a:schemeClr val="bg1"/>
                </a:solidFill>
              </a:rPr>
              <a:t>were</a:t>
            </a:r>
            <a:r>
              <a:rPr lang="pl-PL" sz="2000" dirty="0">
                <a:solidFill>
                  <a:schemeClr val="bg1"/>
                </a:solidFill>
              </a:rPr>
              <a:t> </a:t>
            </a:r>
            <a:r>
              <a:rPr lang="pl-PL" sz="2000" dirty="0" err="1">
                <a:solidFill>
                  <a:schemeClr val="bg1"/>
                </a:solidFill>
              </a:rPr>
              <a:t>being</a:t>
            </a:r>
            <a:r>
              <a:rPr lang="pl-PL" sz="2000" dirty="0">
                <a:solidFill>
                  <a:schemeClr val="bg1"/>
                </a:solidFill>
              </a:rPr>
              <a:t> </a:t>
            </a:r>
            <a:r>
              <a:rPr lang="pl-PL" sz="2000" dirty="0" err="1">
                <a:solidFill>
                  <a:schemeClr val="bg1"/>
                </a:solidFill>
              </a:rPr>
              <a:t>regularly</a:t>
            </a:r>
            <a:r>
              <a:rPr lang="pl-PL" sz="2000" dirty="0">
                <a:solidFill>
                  <a:schemeClr val="bg1"/>
                </a:solidFill>
              </a:rPr>
              <a:t>  </a:t>
            </a:r>
            <a:r>
              <a:rPr lang="pl-PL" sz="2000" dirty="0" err="1">
                <a:solidFill>
                  <a:schemeClr val="bg1"/>
                </a:solidFill>
              </a:rPr>
              <a:t>informed</a:t>
            </a:r>
            <a:r>
              <a:rPr lang="pl-PL" sz="2000" dirty="0">
                <a:solidFill>
                  <a:schemeClr val="bg1"/>
                </a:solidFill>
              </a:rPr>
              <a:t> </a:t>
            </a:r>
            <a:r>
              <a:rPr lang="pl-PL" sz="2000" dirty="0" err="1">
                <a:solidFill>
                  <a:schemeClr val="bg1"/>
                </a:solidFill>
              </a:rPr>
              <a:t>about</a:t>
            </a:r>
            <a:r>
              <a:rPr lang="pl-PL" sz="2000" dirty="0">
                <a:solidFill>
                  <a:schemeClr val="bg1"/>
                </a:solidFill>
              </a:rPr>
              <a:t> the </a:t>
            </a:r>
            <a:r>
              <a:rPr lang="pl-PL" sz="2000" dirty="0" err="1">
                <a:solidFill>
                  <a:schemeClr val="bg1"/>
                </a:solidFill>
              </a:rPr>
              <a:t>developments</a:t>
            </a:r>
            <a:r>
              <a:rPr lang="pl-PL" sz="2000" dirty="0">
                <a:solidFill>
                  <a:schemeClr val="bg1"/>
                </a:solidFill>
              </a:rPr>
              <a:t> in Auschwitz by </a:t>
            </a:r>
            <a:r>
              <a:rPr lang="pl-PL" sz="2000" dirty="0" err="1">
                <a:solidFill>
                  <a:schemeClr val="bg1"/>
                </a:solidFill>
              </a:rPr>
              <a:t>Polish</a:t>
            </a:r>
            <a:r>
              <a:rPr lang="pl-PL" sz="2000" dirty="0">
                <a:solidFill>
                  <a:schemeClr val="bg1"/>
                </a:solidFill>
              </a:rPr>
              <a:t> </a:t>
            </a:r>
            <a:r>
              <a:rPr lang="pl-PL" sz="2000" dirty="0" err="1">
                <a:solidFill>
                  <a:schemeClr val="bg1"/>
                </a:solidFill>
              </a:rPr>
              <a:t>intelligence</a:t>
            </a:r>
            <a:r>
              <a:rPr lang="pl-PL" sz="2000" dirty="0">
                <a:solidFill>
                  <a:schemeClr val="bg1"/>
                </a:solidFill>
              </a:rPr>
              <a:t> </a:t>
            </a:r>
            <a:r>
              <a:rPr lang="pl-PL" sz="2000" dirty="0" err="1">
                <a:solidFill>
                  <a:schemeClr val="bg1"/>
                </a:solidFill>
              </a:rPr>
              <a:t>sources</a:t>
            </a:r>
            <a:endParaRPr lang="pl-PL" sz="2000" dirty="0">
              <a:solidFill>
                <a:schemeClr val="bg1"/>
              </a:solidFill>
            </a:endParaRPr>
          </a:p>
          <a:p>
            <a:r>
              <a:rPr lang="pl-PL" sz="2000" dirty="0">
                <a:solidFill>
                  <a:schemeClr val="bg1"/>
                </a:solidFill>
              </a:rPr>
              <a:t>Pilecki </a:t>
            </a:r>
            <a:r>
              <a:rPr lang="pl-PL" sz="2000" dirty="0" err="1">
                <a:solidFill>
                  <a:schemeClr val="bg1"/>
                </a:solidFill>
              </a:rPr>
              <a:t>Reports</a:t>
            </a:r>
            <a:r>
              <a:rPr lang="pl-PL" sz="2000" dirty="0">
                <a:solidFill>
                  <a:schemeClr val="bg1"/>
                </a:solidFill>
              </a:rPr>
              <a:t> – 3 </a:t>
            </a:r>
            <a:r>
              <a:rPr lang="pl-PL" sz="2000" dirty="0" err="1">
                <a:solidFill>
                  <a:schemeClr val="bg1"/>
                </a:solidFill>
              </a:rPr>
              <a:t>summary</a:t>
            </a:r>
            <a:r>
              <a:rPr lang="pl-PL" sz="2000" dirty="0">
                <a:solidFill>
                  <a:schemeClr val="bg1"/>
                </a:solidFill>
              </a:rPr>
              <a:t> </a:t>
            </a:r>
            <a:r>
              <a:rPr lang="pl-PL" sz="2000" dirty="0" err="1">
                <a:solidFill>
                  <a:schemeClr val="bg1"/>
                </a:solidFill>
              </a:rPr>
              <a:t>reports</a:t>
            </a:r>
            <a:r>
              <a:rPr lang="pl-PL" sz="2000" dirty="0">
                <a:solidFill>
                  <a:schemeClr val="bg1"/>
                </a:solidFill>
              </a:rPr>
              <a:t> on </a:t>
            </a:r>
            <a:r>
              <a:rPr lang="pl-PL" sz="2000" dirty="0" err="1">
                <a:solidFill>
                  <a:schemeClr val="bg1"/>
                </a:solidFill>
              </a:rPr>
              <a:t>Pilecki’s</a:t>
            </a:r>
            <a:r>
              <a:rPr lang="pl-PL" sz="2000" dirty="0">
                <a:solidFill>
                  <a:schemeClr val="bg1"/>
                </a:solidFill>
              </a:rPr>
              <a:t> </a:t>
            </a:r>
            <a:r>
              <a:rPr lang="pl-PL" sz="2000" dirty="0" err="1">
                <a:solidFill>
                  <a:schemeClr val="bg1"/>
                </a:solidFill>
              </a:rPr>
              <a:t>work</a:t>
            </a:r>
            <a:r>
              <a:rPr lang="pl-PL" sz="2000" dirty="0">
                <a:solidFill>
                  <a:schemeClr val="bg1"/>
                </a:solidFill>
              </a:rPr>
              <a:t>: 1943, 1945</a:t>
            </a:r>
            <a:endParaRPr lang="en-US" sz="2000" dirty="0">
              <a:solidFill>
                <a:schemeClr val="bg1"/>
              </a:solidFill>
            </a:endParaRPr>
          </a:p>
        </p:txBody>
      </p:sp>
    </p:spTree>
    <p:extLst>
      <p:ext uri="{BB962C8B-B14F-4D97-AF65-F5344CB8AC3E}">
        <p14:creationId xmlns:p14="http://schemas.microsoft.com/office/powerpoint/2010/main" val="61569171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77BC69-093C-4587-96DF-1161EE52D16F}"/>
              </a:ext>
            </a:extLst>
          </p:cNvPr>
          <p:cNvSpPr>
            <a:spLocks noGrp="1"/>
          </p:cNvSpPr>
          <p:nvPr>
            <p:ph type="title"/>
          </p:nvPr>
        </p:nvSpPr>
        <p:spPr>
          <a:xfrm>
            <a:off x="81419" y="698549"/>
            <a:ext cx="4488072" cy="1607060"/>
          </a:xfrm>
          <a:noFill/>
          <a:ln w="19050">
            <a:solidFill>
              <a:schemeClr val="tx1"/>
            </a:solidFill>
          </a:ln>
        </p:spPr>
        <p:txBody>
          <a:bodyPr wrap="square" anchor="ctr">
            <a:normAutofit/>
          </a:bodyPr>
          <a:lstStyle/>
          <a:p>
            <a:pPr algn="ctr"/>
            <a:r>
              <a:rPr lang="en-US" sz="2800" dirty="0"/>
              <a:t>Escape</a:t>
            </a:r>
            <a:r>
              <a:rPr lang="pl-PL" sz="2800" dirty="0"/>
              <a:t> 26/27 </a:t>
            </a:r>
            <a:r>
              <a:rPr lang="pl-PL" sz="2800" dirty="0" err="1"/>
              <a:t>April</a:t>
            </a:r>
            <a:r>
              <a:rPr lang="pl-PL" sz="2800" dirty="0"/>
              <a:t> 1943</a:t>
            </a:r>
            <a:endParaRPr lang="en-US" sz="2800" dirty="0"/>
          </a:p>
        </p:txBody>
      </p:sp>
      <p:sp>
        <p:nvSpPr>
          <p:cNvPr id="3" name="Content Placeholder 2">
            <a:extLst>
              <a:ext uri="{FF2B5EF4-FFF2-40B4-BE49-F238E27FC236}">
                <a16:creationId xmlns:a16="http://schemas.microsoft.com/office/drawing/2014/main" id="{25C41AD6-3962-4054-A958-FED37E87D8DA}"/>
              </a:ext>
            </a:extLst>
          </p:cNvPr>
          <p:cNvSpPr>
            <a:spLocks noGrp="1"/>
          </p:cNvSpPr>
          <p:nvPr>
            <p:ph idx="1"/>
          </p:nvPr>
        </p:nvSpPr>
        <p:spPr>
          <a:xfrm>
            <a:off x="243841" y="2638043"/>
            <a:ext cx="4325650" cy="3896869"/>
          </a:xfrm>
        </p:spPr>
        <p:txBody>
          <a:bodyPr>
            <a:normAutofit/>
          </a:bodyPr>
          <a:lstStyle/>
          <a:p>
            <a:r>
              <a:rPr lang="en-US" sz="2000" dirty="0"/>
              <a:t>With Jan </a:t>
            </a:r>
            <a:r>
              <a:rPr lang="en-US" sz="2000" dirty="0" err="1"/>
              <a:t>Redzej</a:t>
            </a:r>
            <a:r>
              <a:rPr lang="en-US" sz="2000" dirty="0"/>
              <a:t> and Edward Ciesielski</a:t>
            </a:r>
          </a:p>
          <a:p>
            <a:r>
              <a:rPr lang="en-US" sz="2000" dirty="0"/>
              <a:t>Through the bakery</a:t>
            </a:r>
            <a:endParaRPr lang="pl-PL" sz="2000" dirty="0"/>
          </a:p>
          <a:p>
            <a:r>
              <a:rPr lang="pl-PL" sz="2000" dirty="0"/>
              <a:t>One</a:t>
            </a:r>
            <a:r>
              <a:rPr lang="en-US" sz="2000" dirty="0"/>
              <a:t>-</a:t>
            </a:r>
            <a:r>
              <a:rPr lang="pl-PL" sz="2000" dirty="0" err="1"/>
              <a:t>time</a:t>
            </a:r>
            <a:r>
              <a:rPr lang="pl-PL" sz="2000" dirty="0"/>
              <a:t> </a:t>
            </a:r>
            <a:r>
              <a:rPr lang="pl-PL" sz="2000" dirty="0" err="1"/>
              <a:t>chance</a:t>
            </a:r>
            <a:r>
              <a:rPr lang="pl-PL" sz="2000" dirty="0"/>
              <a:t> </a:t>
            </a:r>
            <a:endParaRPr lang="en-US" sz="2000" dirty="0"/>
          </a:p>
          <a:p>
            <a:r>
              <a:rPr lang="en-US" sz="2000" dirty="0"/>
              <a:t>A number of wonderous coincidences</a:t>
            </a:r>
          </a:p>
          <a:p>
            <a:r>
              <a:rPr lang="pl-PL" sz="2000" dirty="0"/>
              <a:t>Meeting the </a:t>
            </a:r>
            <a:r>
              <a:rPr lang="pl-PL" sz="2000" dirty="0" err="1"/>
              <a:t>true</a:t>
            </a:r>
            <a:r>
              <a:rPr lang="pl-PL" sz="2000" dirty="0"/>
              <a:t> Tomasz Serafiński</a:t>
            </a:r>
          </a:p>
          <a:p>
            <a:r>
              <a:rPr lang="pl-PL" sz="2000" dirty="0"/>
              <a:t>The </a:t>
            </a:r>
            <a:r>
              <a:rPr lang="pl-PL" sz="2000" dirty="0" err="1"/>
              <a:t>first</a:t>
            </a:r>
            <a:r>
              <a:rPr lang="pl-PL" sz="2000" dirty="0"/>
              <a:t> Pilecki report</a:t>
            </a:r>
          </a:p>
          <a:p>
            <a:pPr marL="0" indent="0">
              <a:buNone/>
            </a:pPr>
            <a:endParaRPr lang="en-US" sz="2000" dirty="0"/>
          </a:p>
        </p:txBody>
      </p:sp>
      <p:pic>
        <p:nvPicPr>
          <p:cNvPr id="5" name="Picture 4" descr="A group of people posing for a photo&#10;&#10;Description automatically generated">
            <a:extLst>
              <a:ext uri="{FF2B5EF4-FFF2-40B4-BE49-F238E27FC236}">
                <a16:creationId xmlns:a16="http://schemas.microsoft.com/office/drawing/2014/main" id="{9313BFA5-510D-494B-A05C-FC7677BB1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923" y="526322"/>
            <a:ext cx="4109409" cy="4223442"/>
          </a:xfrm>
          <a:prstGeom prst="rect">
            <a:avLst/>
          </a:prstGeom>
          <a:effectLst>
            <a:outerShdw blurRad="63500" sx="102000" sy="102000" algn="ctr" rotWithShape="0">
              <a:prstClr val="black">
                <a:alpha val="60000"/>
              </a:prstClr>
            </a:outerShdw>
          </a:effectLst>
        </p:spPr>
      </p:pic>
      <p:pic>
        <p:nvPicPr>
          <p:cNvPr id="8" name="Picture 7" descr="A person wearing a suit and tie looking at the camera&#10;&#10;Description automatically generated">
            <a:extLst>
              <a:ext uri="{FF2B5EF4-FFF2-40B4-BE49-F238E27FC236}">
                <a16:creationId xmlns:a16="http://schemas.microsoft.com/office/drawing/2014/main" id="{16CA7258-C0FC-4052-85EB-AD30858B6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240" y="2201524"/>
            <a:ext cx="3107039" cy="4333388"/>
          </a:xfrm>
          <a:prstGeom prst="rect">
            <a:avLst/>
          </a:prstGeom>
          <a:effectLst>
            <a:outerShdw blurRad="63500" sx="102000" sy="102000" algn="ctr" rotWithShape="0">
              <a:prstClr val="black">
                <a:alpha val="60000"/>
              </a:prstClr>
            </a:outerShdw>
          </a:effectLst>
        </p:spPr>
      </p:pic>
    </p:spTree>
    <p:extLst>
      <p:ext uri="{BB962C8B-B14F-4D97-AF65-F5344CB8AC3E}">
        <p14:creationId xmlns:p14="http://schemas.microsoft.com/office/powerpoint/2010/main" val="30833504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5149</TotalTime>
  <Words>1280</Words>
  <Application>Microsoft Macintosh PowerPoint</Application>
  <PresentationFormat>Widescreen</PresentationFormat>
  <Paragraphs>153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An everyday man turned volunteer for Auschwitz?</vt:lpstr>
      <vt:lpstr>For years in oblivion</vt:lpstr>
      <vt:lpstr>Lieutenant in the 26th Lancers’ Regiment</vt:lpstr>
      <vt:lpstr>Secret Polish Army</vt:lpstr>
      <vt:lpstr>Volunteer for Auschwitz</vt:lpstr>
      <vt:lpstr>Surviving</vt:lpstr>
      <vt:lpstr>Organizing </vt:lpstr>
      <vt:lpstr>Reporting </vt:lpstr>
      <vt:lpstr>Escape 26/27 April 1943</vt:lpstr>
      <vt:lpstr>Further Wartime Activities</vt:lpstr>
      <vt:lpstr>investigation with torture  May 13, 1947 –  December 3, 1947 </vt:lpstr>
      <vt:lpstr>investigation with torture  May 13, 1947 –  December 3, 1947 </vt:lpstr>
      <vt:lpstr>“General Anders’ Spy”</vt:lpstr>
      <vt:lpstr>The Trial of the  „Witold Group”  March 3, 1948</vt:lpstr>
      <vt:lpstr>„All my life I have worked for Poland”</vt:lpstr>
      <vt:lpstr>Capital punishment May 25 1948 </vt:lpstr>
      <vt:lpstr>Pre-World War II intelligence activity</vt:lpstr>
      <vt:lpstr>The Man of Renaissance</vt:lpstr>
      <vt:lpstr>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everyday man turned volunteer for Auschwitz?</dc:title>
  <dc:creator>maria</dc:creator>
  <cp:lastModifiedBy>Stephen Ridley</cp:lastModifiedBy>
  <cp:revision>26</cp:revision>
  <dcterms:created xsi:type="dcterms:W3CDTF">2019-11-23T06:38:46Z</dcterms:created>
  <dcterms:modified xsi:type="dcterms:W3CDTF">2020-01-27T17:34:33Z</dcterms:modified>
</cp:coreProperties>
</file>